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7A24FF6-51CF-453F-8FCC-E7511EBE2DCD}">
  <a:tblStyle styleId="{67A24FF6-51CF-453F-8FCC-E7511EBE2DC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2acc535249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2acc535249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2acc535249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2acc535249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2acc535249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2acc535249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2acc535249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2acc535249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2acc535249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2acc535249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2acc535249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2acc535249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2acc535249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2acc535249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2acc535249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2acc535249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2acc535249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2acc535249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2acc535249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2acc535249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2acc535249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2acc535249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2acc535249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2acc535249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2acc535249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22acc535249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2acc535249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22acc535249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2acc535249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2acc535249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0a7c70c92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0a7c70c92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0a7c70c92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0a7c70c92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0a7c70c92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0a7c70c92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2acc53524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2acc53524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2acc53524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2acc53524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2acc535249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2acc535249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2acc535249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2acc535249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2acc535249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2acc53524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2acc535249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2acc535249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2acc535249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2acc535249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EFEFE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b="1" lang="en" sz="7040">
                <a:solidFill>
                  <a:srgbClr val="002C5C"/>
                </a:solidFill>
              </a:rPr>
              <a:t>MAKE A COPY BEFORE BEGINNING!!!</a:t>
            </a:r>
            <a:endParaRPr b="1" sz="7040">
              <a:solidFill>
                <a:srgbClr val="002C5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Community Service Proof</a:t>
            </a:r>
            <a:endParaRPr b="1">
              <a:solidFill>
                <a:srgbClr val="002C5C"/>
              </a:solidFill>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Provide screenshots or photos that show proof that you have earned those points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Label what each screenshot/photo refers to</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Reach out to your respected advisor if you have any questions or need help providing proof</a:t>
            </a:r>
            <a:endParaRPr/>
          </a:p>
        </p:txBody>
      </p:sp>
      <p:graphicFrame>
        <p:nvGraphicFramePr>
          <p:cNvPr id="110" name="Google Shape;110;p22"/>
          <p:cNvGraphicFramePr/>
          <p:nvPr/>
        </p:nvGraphicFramePr>
        <p:xfrm>
          <a:off x="850175" y="3425875"/>
          <a:ext cx="3000000" cy="3000000"/>
        </p:xfrm>
        <a:graphic>
          <a:graphicData uri="http://schemas.openxmlformats.org/drawingml/2006/table">
            <a:tbl>
              <a:tblPr>
                <a:noFill/>
                <a:tableStyleId>{67A24FF6-51CF-453F-8FCC-E7511EBE2DCD}</a:tableStyleId>
              </a:tblPr>
              <a:tblGrid>
                <a:gridCol w="1738850"/>
                <a:gridCol w="1738850"/>
                <a:gridCol w="1738850"/>
                <a:gridCol w="1738850"/>
              </a:tblGrid>
              <a:tr h="381000">
                <a:tc>
                  <a:txBody>
                    <a:bodyPr/>
                    <a:lstStyle/>
                    <a:p>
                      <a:pPr indent="0" lvl="0" marL="0" rtl="0" algn="l">
                        <a:spcBef>
                          <a:spcPts val="0"/>
                        </a:spcBef>
                        <a:spcAft>
                          <a:spcPts val="0"/>
                        </a:spcAft>
                        <a:buNone/>
                      </a:pPr>
                      <a:r>
                        <a:rPr lang="en"/>
                        <a:t>Jane Doe</a:t>
                      </a:r>
                      <a:endParaRPr/>
                    </a:p>
                  </a:txBody>
                  <a:tcPr marT="91425" marB="91425" marR="91425" marL="91425"/>
                </a:tc>
                <a:tc>
                  <a:txBody>
                    <a:bodyPr/>
                    <a:lstStyle/>
                    <a:p>
                      <a:pPr indent="0" lvl="0" marL="0" rtl="0" algn="l">
                        <a:spcBef>
                          <a:spcPts val="0"/>
                        </a:spcBef>
                        <a:spcAft>
                          <a:spcPts val="0"/>
                        </a:spcAft>
                        <a:buNone/>
                      </a:pPr>
                      <a:r>
                        <a:rPr lang="en"/>
                        <a:t>Beach Clean Up </a:t>
                      </a:r>
                      <a:endParaRPr/>
                    </a:p>
                  </a:txBody>
                  <a:tcPr marT="91425" marB="91425" marR="91425" marL="91425"/>
                </a:tc>
                <a:tc>
                  <a:txBody>
                    <a:bodyPr/>
                    <a:lstStyle/>
                    <a:p>
                      <a:pPr indent="0" lvl="0" marL="0" rtl="0" algn="l">
                        <a:spcBef>
                          <a:spcPts val="0"/>
                        </a:spcBef>
                        <a:spcAft>
                          <a:spcPts val="0"/>
                        </a:spcAft>
                        <a:buNone/>
                      </a:pPr>
                      <a:r>
                        <a:rPr lang="en"/>
                        <a:t>3 Hours </a:t>
                      </a:r>
                      <a:endParaRPr/>
                    </a:p>
                  </a:txBody>
                  <a:tcPr marT="91425" marB="91425" marR="91425" marL="91425"/>
                </a:tc>
                <a:tc>
                  <a:txBody>
                    <a:bodyPr/>
                    <a:lstStyle/>
                    <a:p>
                      <a:pPr indent="0" lvl="0" marL="0" rtl="0" algn="l">
                        <a:spcBef>
                          <a:spcPts val="0"/>
                        </a:spcBef>
                        <a:spcAft>
                          <a:spcPts val="0"/>
                        </a:spcAft>
                        <a:buNone/>
                      </a:pPr>
                      <a:r>
                        <a:rPr lang="en"/>
                        <a:t>.3 points</a:t>
                      </a:r>
                      <a:endParaRPr/>
                    </a:p>
                  </a:txBody>
                  <a:tcPr marT="91425" marB="91425" marR="91425" marL="91425"/>
                </a:tc>
              </a:tr>
              <a:tr h="381000">
                <a:tc>
                  <a:txBody>
                    <a:bodyPr/>
                    <a:lstStyle/>
                    <a:p>
                      <a:pPr indent="0" lvl="0" marL="0" rtl="0" algn="l">
                        <a:spcBef>
                          <a:spcPts val="0"/>
                        </a:spcBef>
                        <a:spcAft>
                          <a:spcPts val="0"/>
                        </a:spcAft>
                        <a:buNone/>
                      </a:pPr>
                      <a:r>
                        <a:rPr lang="en"/>
                        <a:t>John Doe</a:t>
                      </a:r>
                      <a:endParaRPr/>
                    </a:p>
                  </a:txBody>
                  <a:tcPr marT="91425" marB="91425" marR="91425" marL="91425"/>
                </a:tc>
                <a:tc>
                  <a:txBody>
                    <a:bodyPr/>
                    <a:lstStyle/>
                    <a:p>
                      <a:pPr indent="0" lvl="0" marL="0" rtl="0" algn="l">
                        <a:spcBef>
                          <a:spcPts val="0"/>
                        </a:spcBef>
                        <a:spcAft>
                          <a:spcPts val="0"/>
                        </a:spcAft>
                        <a:buNone/>
                      </a:pPr>
                      <a:r>
                        <a:rPr lang="en"/>
                        <a:t>Beach Clean Up</a:t>
                      </a:r>
                      <a:endParaRPr/>
                    </a:p>
                  </a:txBody>
                  <a:tcPr marT="91425" marB="91425" marR="91425" marL="91425"/>
                </a:tc>
                <a:tc>
                  <a:txBody>
                    <a:bodyPr/>
                    <a:lstStyle/>
                    <a:p>
                      <a:pPr indent="0" lvl="0" marL="0" rtl="0" algn="l">
                        <a:spcBef>
                          <a:spcPts val="0"/>
                        </a:spcBef>
                        <a:spcAft>
                          <a:spcPts val="0"/>
                        </a:spcAft>
                        <a:buNone/>
                      </a:pPr>
                      <a:r>
                        <a:rPr lang="en"/>
                        <a:t>2 Hours </a:t>
                      </a:r>
                      <a:endParaRPr/>
                    </a:p>
                  </a:txBody>
                  <a:tcPr marT="91425" marB="91425" marR="91425" marL="91425"/>
                </a:tc>
                <a:tc>
                  <a:txBody>
                    <a:bodyPr/>
                    <a:lstStyle/>
                    <a:p>
                      <a:pPr indent="0" lvl="0" marL="0" rtl="0" algn="l">
                        <a:spcBef>
                          <a:spcPts val="0"/>
                        </a:spcBef>
                        <a:spcAft>
                          <a:spcPts val="0"/>
                        </a:spcAft>
                        <a:buNone/>
                      </a:pPr>
                      <a:r>
                        <a:rPr lang="en"/>
                        <a:t>.2 points</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Competition &amp; Events (21)</a:t>
            </a:r>
            <a:endParaRPr b="1">
              <a:solidFill>
                <a:srgbClr val="002C5C"/>
              </a:solidFill>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One point for each competition,</a:t>
            </a:r>
            <a:r>
              <a:rPr b="1" lang="en" sz="1400">
                <a:solidFill>
                  <a:srgbClr val="002C5C"/>
                </a:solidFill>
                <a:latin typeface="Calibri"/>
                <a:ea typeface="Calibri"/>
                <a:cs typeface="Calibri"/>
                <a:sym typeface="Calibri"/>
              </a:rPr>
              <a:t> up to 8 points</a:t>
            </a:r>
            <a:endParaRPr sz="1400">
              <a:solidFill>
                <a:srgbClr val="002C5C"/>
              </a:solidFill>
              <a:latin typeface="Calibri"/>
              <a:ea typeface="Calibri"/>
              <a:cs typeface="Calibri"/>
              <a:sym typeface="Calibri"/>
            </a:endParaRPr>
          </a:p>
          <a:p>
            <a:pPr indent="-317500" lvl="1" marL="914400" rtl="0" algn="l">
              <a:lnSpc>
                <a:spcPct val="100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Must be with another college or university club organization.</a:t>
            </a:r>
            <a:endParaRPr>
              <a:solidFill>
                <a:srgbClr val="002C5C"/>
              </a:solidFill>
              <a:latin typeface="Calibri"/>
              <a:ea typeface="Calibri"/>
              <a:cs typeface="Calibri"/>
              <a:sym typeface="Calibri"/>
            </a:endParaRPr>
          </a:p>
          <a:p>
            <a:pPr indent="-317500" lvl="1" marL="914400" rtl="0" algn="l">
              <a:lnSpc>
                <a:spcPct val="100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Must have standardized league rules with game officials/judges/administration present and record of competition occurring available to the SCAC.</a:t>
            </a:r>
            <a:endParaRPr>
              <a:solidFill>
                <a:srgbClr val="002C5C"/>
              </a:solidFill>
              <a:latin typeface="Calibri"/>
              <a:ea typeface="Calibri"/>
              <a:cs typeface="Calibri"/>
              <a:sym typeface="Calibri"/>
            </a:endParaRPr>
          </a:p>
          <a:p>
            <a:pPr indent="-317500" lvl="1" marL="914400" rtl="0" algn="l">
              <a:lnSpc>
                <a:spcPct val="100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Must have at least two teams (for team sports) or at least five individuals (for individual sports) present and competing in each competition.</a:t>
            </a:r>
            <a:endParaRPr>
              <a:solidFill>
                <a:srgbClr val="002C5C"/>
              </a:solidFill>
              <a:latin typeface="Calibri"/>
              <a:ea typeface="Calibri"/>
              <a:cs typeface="Calibri"/>
              <a:sym typeface="Calibri"/>
            </a:endParaRPr>
          </a:p>
          <a:p>
            <a:pPr indent="-317500" lvl="1" marL="914400" rtl="0" algn="l">
              <a:lnSpc>
                <a:spcPct val="100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Regional/National competition does not count here, see below for additional point opportunity.</a:t>
            </a:r>
            <a:endParaRPr>
              <a:solidFill>
                <a:srgbClr val="002C5C"/>
              </a:solidFill>
              <a:latin typeface="Calibri"/>
              <a:ea typeface="Calibri"/>
              <a:cs typeface="Calibri"/>
              <a:sym typeface="Calibri"/>
            </a:endParaRPr>
          </a:p>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has more than two teams within the club competing (example: A &amp; B teams) or at least five unique individuals competing in at least five games/meets/contests or equivalent throughout the year. </a:t>
            </a:r>
            <a:r>
              <a:rPr b="1" lang="en" sz="1400">
                <a:solidFill>
                  <a:srgbClr val="002C5C"/>
                </a:solidFill>
                <a:latin typeface="Calibri"/>
                <a:ea typeface="Calibri"/>
                <a:cs typeface="Calibri"/>
                <a:sym typeface="Calibri"/>
              </a:rPr>
              <a:t>+2 points</a:t>
            </a:r>
            <a:endParaRPr b="1" sz="1400">
              <a:solidFill>
                <a:srgbClr val="002C5C"/>
              </a:solidFill>
              <a:latin typeface="Calibri"/>
              <a:ea typeface="Calibri"/>
              <a:cs typeface="Calibri"/>
              <a:sym typeface="Calibri"/>
            </a:endParaRPr>
          </a:p>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Registered member of a league/association in associated club activity. </a:t>
            </a:r>
            <a:r>
              <a:rPr b="1" lang="en" sz="1400">
                <a:solidFill>
                  <a:srgbClr val="002C5C"/>
                </a:solidFill>
                <a:latin typeface="Calibri"/>
                <a:ea typeface="Calibri"/>
                <a:cs typeface="Calibri"/>
                <a:sym typeface="Calibri"/>
              </a:rPr>
              <a:t>+1 point</a:t>
            </a:r>
            <a:endParaRPr b="1" sz="1400">
              <a:solidFill>
                <a:srgbClr val="002C5C"/>
              </a:solidFill>
              <a:latin typeface="Calibri"/>
              <a:ea typeface="Calibri"/>
              <a:cs typeface="Calibri"/>
              <a:sym typeface="Calibri"/>
            </a:endParaRPr>
          </a:p>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qualifies and attends league/regional playoffs or equivalent. </a:t>
            </a:r>
            <a:r>
              <a:rPr b="1" lang="en" sz="1400">
                <a:solidFill>
                  <a:srgbClr val="002C5C"/>
                </a:solidFill>
                <a:latin typeface="Calibri"/>
                <a:ea typeface="Calibri"/>
                <a:cs typeface="Calibri"/>
                <a:sym typeface="Calibri"/>
              </a:rPr>
              <a:t>+2 points</a:t>
            </a:r>
            <a:endParaRPr b="1" sz="1400">
              <a:solidFill>
                <a:srgbClr val="002C5C"/>
              </a:solidFill>
              <a:latin typeface="Calibri"/>
              <a:ea typeface="Calibri"/>
              <a:cs typeface="Calibri"/>
              <a:sym typeface="Calibri"/>
            </a:endParaRPr>
          </a:p>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Winning a national championship as individual or as team. </a:t>
            </a:r>
            <a:r>
              <a:rPr b="1" lang="en" sz="1400">
                <a:solidFill>
                  <a:srgbClr val="002C5C"/>
                </a:solidFill>
                <a:latin typeface="Calibri"/>
                <a:ea typeface="Calibri"/>
                <a:cs typeface="Calibri"/>
                <a:sym typeface="Calibri"/>
              </a:rPr>
              <a:t>+5 points</a:t>
            </a:r>
            <a:endParaRPr b="1" sz="1400">
              <a:solidFill>
                <a:srgbClr val="002C5C"/>
              </a:solidFill>
              <a:latin typeface="Calibri"/>
              <a:ea typeface="Calibri"/>
              <a:cs typeface="Calibri"/>
              <a:sym typeface="Calibri"/>
            </a:endParaRPr>
          </a:p>
          <a:p>
            <a:pPr indent="-317500" lvl="0" marL="457200" rtl="0" algn="l">
              <a:lnSpc>
                <a:spcPct val="100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hosts an organized, sanctioned, and successful tournament, meet, or equivalent with more than two competitors. </a:t>
            </a:r>
            <a:r>
              <a:rPr b="1" lang="en" sz="1400">
                <a:solidFill>
                  <a:srgbClr val="002C5C"/>
                </a:solidFill>
                <a:latin typeface="Calibri"/>
                <a:ea typeface="Calibri"/>
                <a:cs typeface="Calibri"/>
                <a:sym typeface="Calibri"/>
              </a:rPr>
              <a:t>+3 points</a:t>
            </a:r>
            <a:endParaRPr b="1" sz="2000">
              <a:solidFill>
                <a:srgbClr val="002C5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Competition &amp; Event Proof</a:t>
            </a:r>
            <a:endParaRPr b="1">
              <a:solidFill>
                <a:srgbClr val="002C5C"/>
              </a:solidFill>
            </a:endParaRPr>
          </a:p>
        </p:txBody>
      </p:sp>
      <p:sp>
        <p:nvSpPr>
          <p:cNvPr id="122" name="Google Shape;122;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Provide screenshots or photos that show proof that you have earned those points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Label what each screenshot/photo refers to</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Reach out to your respected advisor if you have any questions or need help providing proof</a:t>
            </a:r>
            <a:endParaRPr/>
          </a:p>
        </p:txBody>
      </p:sp>
      <p:graphicFrame>
        <p:nvGraphicFramePr>
          <p:cNvPr id="123" name="Google Shape;123;p24"/>
          <p:cNvGraphicFramePr/>
          <p:nvPr/>
        </p:nvGraphicFramePr>
        <p:xfrm>
          <a:off x="466500" y="3335125"/>
          <a:ext cx="3000000" cy="3000000"/>
        </p:xfrm>
        <a:graphic>
          <a:graphicData uri="http://schemas.openxmlformats.org/drawingml/2006/table">
            <a:tbl>
              <a:tblPr>
                <a:noFill/>
                <a:tableStyleId>{67A24FF6-51CF-453F-8FCC-E7511EBE2DCD}</a:tableStyleId>
              </a:tblPr>
              <a:tblGrid>
                <a:gridCol w="2052750"/>
                <a:gridCol w="2052750"/>
                <a:gridCol w="2052750"/>
                <a:gridCol w="2052750"/>
              </a:tblGrid>
              <a:tr h="381000">
                <a:tc>
                  <a:txBody>
                    <a:bodyPr/>
                    <a:lstStyle/>
                    <a:p>
                      <a:pPr indent="0" lvl="0" marL="0" rtl="0" algn="l">
                        <a:spcBef>
                          <a:spcPts val="0"/>
                        </a:spcBef>
                        <a:spcAft>
                          <a:spcPts val="0"/>
                        </a:spcAft>
                        <a:buNone/>
                      </a:pPr>
                      <a:r>
                        <a:rPr lang="en" sz="1200"/>
                        <a:t>2/5</a:t>
                      </a:r>
                      <a:endParaRPr sz="1200"/>
                    </a:p>
                  </a:txBody>
                  <a:tcPr marT="91425" marB="91425" marR="91425" marL="91425"/>
                </a:tc>
                <a:tc>
                  <a:txBody>
                    <a:bodyPr/>
                    <a:lstStyle/>
                    <a:p>
                      <a:pPr indent="0" lvl="0" marL="0" rtl="0" algn="l">
                        <a:spcBef>
                          <a:spcPts val="0"/>
                        </a:spcBef>
                        <a:spcAft>
                          <a:spcPts val="0"/>
                        </a:spcAft>
                        <a:buNone/>
                      </a:pPr>
                      <a:r>
                        <a:rPr lang="en" sz="1200"/>
                        <a:t>Home </a:t>
                      </a:r>
                      <a:endParaRPr sz="1200"/>
                    </a:p>
                  </a:txBody>
                  <a:tcPr marT="91425" marB="91425" marR="91425" marL="91425"/>
                </a:tc>
                <a:tc>
                  <a:txBody>
                    <a:bodyPr/>
                    <a:lstStyle/>
                    <a:p>
                      <a:pPr indent="0" lvl="0" marL="0" rtl="0" algn="l">
                        <a:spcBef>
                          <a:spcPts val="0"/>
                        </a:spcBef>
                        <a:spcAft>
                          <a:spcPts val="0"/>
                        </a:spcAft>
                        <a:buNone/>
                      </a:pPr>
                      <a:r>
                        <a:rPr lang="en" sz="1200"/>
                        <a:t>vs.</a:t>
                      </a:r>
                      <a:r>
                        <a:rPr lang="en" sz="1200"/>
                        <a:t> San Jose State </a:t>
                      </a:r>
                      <a:endParaRPr sz="1200"/>
                    </a:p>
                  </a:txBody>
                  <a:tcPr marT="91425" marB="91425" marR="91425" marL="91425"/>
                </a:tc>
                <a:tc>
                  <a:txBody>
                    <a:bodyPr/>
                    <a:lstStyle/>
                    <a:p>
                      <a:pPr indent="0" lvl="0" marL="0" rtl="0" algn="l">
                        <a:spcBef>
                          <a:spcPts val="0"/>
                        </a:spcBef>
                        <a:spcAft>
                          <a:spcPts val="0"/>
                        </a:spcAft>
                        <a:buNone/>
                      </a:pPr>
                      <a:r>
                        <a:rPr lang="en" sz="1200"/>
                        <a:t>W 5-2 </a:t>
                      </a:r>
                      <a:endParaRPr sz="1200"/>
                    </a:p>
                  </a:txBody>
                  <a:tcPr marT="91425" marB="91425" marR="91425" marL="91425"/>
                </a:tc>
              </a:tr>
              <a:tr h="381000">
                <a:tc>
                  <a:txBody>
                    <a:bodyPr/>
                    <a:lstStyle/>
                    <a:p>
                      <a:pPr indent="0" lvl="0" marL="0" rtl="0" algn="l">
                        <a:spcBef>
                          <a:spcPts val="0"/>
                        </a:spcBef>
                        <a:spcAft>
                          <a:spcPts val="0"/>
                        </a:spcAft>
                        <a:buNone/>
                      </a:pPr>
                      <a:r>
                        <a:rPr lang="en" sz="1200"/>
                        <a:t>3/6</a:t>
                      </a:r>
                      <a:endParaRPr sz="1200"/>
                    </a:p>
                  </a:txBody>
                  <a:tcPr marT="91425" marB="91425" marR="91425" marL="91425"/>
                </a:tc>
                <a:tc>
                  <a:txBody>
                    <a:bodyPr/>
                    <a:lstStyle/>
                    <a:p>
                      <a:pPr indent="0" lvl="0" marL="0" rtl="0" algn="l">
                        <a:spcBef>
                          <a:spcPts val="0"/>
                        </a:spcBef>
                        <a:spcAft>
                          <a:spcPts val="0"/>
                        </a:spcAft>
                        <a:buNone/>
                      </a:pPr>
                      <a:r>
                        <a:rPr lang="en" sz="1200"/>
                        <a:t>Away </a:t>
                      </a:r>
                      <a:endParaRPr sz="1200"/>
                    </a:p>
                  </a:txBody>
                  <a:tcPr marT="91425" marB="91425" marR="91425" marL="91425"/>
                </a:tc>
                <a:tc>
                  <a:txBody>
                    <a:bodyPr/>
                    <a:lstStyle/>
                    <a:p>
                      <a:pPr indent="0" lvl="0" marL="0" rtl="0" algn="l">
                        <a:spcBef>
                          <a:spcPts val="0"/>
                        </a:spcBef>
                        <a:spcAft>
                          <a:spcPts val="0"/>
                        </a:spcAft>
                        <a:buNone/>
                      </a:pPr>
                      <a:r>
                        <a:rPr lang="en" sz="1200"/>
                        <a:t>a</a:t>
                      </a:r>
                      <a:r>
                        <a:rPr lang="en" sz="1200"/>
                        <a:t>t Cal Poly SLO</a:t>
                      </a:r>
                      <a:endParaRPr sz="1200"/>
                    </a:p>
                  </a:txBody>
                  <a:tcPr marT="91425" marB="91425" marR="91425" marL="91425"/>
                </a:tc>
                <a:tc>
                  <a:txBody>
                    <a:bodyPr/>
                    <a:lstStyle/>
                    <a:p>
                      <a:pPr indent="0" lvl="0" marL="0" rtl="0" algn="l">
                        <a:spcBef>
                          <a:spcPts val="0"/>
                        </a:spcBef>
                        <a:spcAft>
                          <a:spcPts val="0"/>
                        </a:spcAft>
                        <a:buNone/>
                      </a:pPr>
                      <a:r>
                        <a:rPr lang="en" sz="1200"/>
                        <a:t>W 3-2</a:t>
                      </a:r>
                      <a:endParaRPr sz="1200"/>
                    </a:p>
                  </a:txBody>
                  <a:tcPr marT="91425" marB="91425" marR="91425" marL="91425"/>
                </a:tc>
              </a:tr>
              <a:tr h="381000">
                <a:tc>
                  <a:txBody>
                    <a:bodyPr/>
                    <a:lstStyle/>
                    <a:p>
                      <a:pPr indent="0" lvl="0" marL="0" rtl="0" algn="l">
                        <a:spcBef>
                          <a:spcPts val="0"/>
                        </a:spcBef>
                        <a:spcAft>
                          <a:spcPts val="0"/>
                        </a:spcAft>
                        <a:buNone/>
                      </a:pPr>
                      <a:r>
                        <a:rPr lang="en" sz="1200"/>
                        <a:t>4/6 - 4/7</a:t>
                      </a:r>
                      <a:endParaRPr sz="1200"/>
                    </a:p>
                  </a:txBody>
                  <a:tcPr marT="91425" marB="91425" marR="91425" marL="91425"/>
                </a:tc>
                <a:tc>
                  <a:txBody>
                    <a:bodyPr/>
                    <a:lstStyle/>
                    <a:p>
                      <a:pPr indent="0" lvl="0" marL="0" rtl="0" algn="l">
                        <a:spcBef>
                          <a:spcPts val="0"/>
                        </a:spcBef>
                        <a:spcAft>
                          <a:spcPts val="0"/>
                        </a:spcAft>
                        <a:buNone/>
                      </a:pPr>
                      <a:r>
                        <a:rPr lang="en" sz="1200"/>
                        <a:t>Away Tournament</a:t>
                      </a:r>
                      <a:endParaRPr sz="1200"/>
                    </a:p>
                  </a:txBody>
                  <a:tcPr marT="91425" marB="91425" marR="91425" marL="91425"/>
                </a:tc>
                <a:tc>
                  <a:txBody>
                    <a:bodyPr/>
                    <a:lstStyle/>
                    <a:p>
                      <a:pPr indent="0" lvl="0" marL="0" rtl="0" algn="l">
                        <a:spcBef>
                          <a:spcPts val="0"/>
                        </a:spcBef>
                        <a:spcAft>
                          <a:spcPts val="0"/>
                        </a:spcAft>
                        <a:buNone/>
                      </a:pPr>
                      <a:r>
                        <a:rPr lang="en" sz="1200"/>
                        <a:t>Santa Barbara Invitational </a:t>
                      </a:r>
                      <a:endParaRPr sz="1200"/>
                    </a:p>
                  </a:txBody>
                  <a:tcPr marT="91425" marB="91425" marR="91425" marL="91425"/>
                </a:tc>
                <a:tc>
                  <a:txBody>
                    <a:bodyPr/>
                    <a:lstStyle/>
                    <a:p>
                      <a:pPr indent="0" lvl="0" marL="0" rtl="0" algn="l">
                        <a:spcBef>
                          <a:spcPts val="0"/>
                        </a:spcBef>
                        <a:spcAft>
                          <a:spcPts val="0"/>
                        </a:spcAft>
                        <a:buNone/>
                      </a:pPr>
                      <a:r>
                        <a:rPr lang="en" sz="1200"/>
                        <a:t>Went 4-1 </a:t>
                      </a:r>
                      <a:endParaRPr sz="1200"/>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Coaches, Volunteers, Instructors (31)</a:t>
            </a:r>
            <a:endParaRPr b="1">
              <a:solidFill>
                <a:srgbClr val="002C5C"/>
              </a:solidFill>
            </a:endParaRPr>
          </a:p>
        </p:txBody>
      </p:sp>
      <p:sp>
        <p:nvSpPr>
          <p:cNvPr id="129" name="Google Shape;12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sz="1500">
                <a:solidFill>
                  <a:srgbClr val="002C5C"/>
                </a:solidFill>
                <a:latin typeface="Calibri"/>
                <a:ea typeface="Calibri"/>
                <a:cs typeface="Calibri"/>
                <a:sym typeface="Calibri"/>
              </a:rPr>
              <a:t>All Sport Clubs student organizations are to be operated by student club members. All coaches/volunteers/instructors must at the least have Athletics &amp; Recreation volunteer paperwork on file. If the club is planning to pay the coach/instructor they are to be contracted by providing a quote for services to club leadership who will work with Sport Clubs professional staff to complete the agreement.</a:t>
            </a:r>
            <a:endParaRPr sz="1500">
              <a:solidFill>
                <a:srgbClr val="002C5C"/>
              </a:solidFill>
              <a:latin typeface="Calibri"/>
              <a:ea typeface="Calibri"/>
              <a:cs typeface="Calibri"/>
              <a:sym typeface="Calibri"/>
            </a:endParaRPr>
          </a:p>
          <a:p>
            <a:pPr indent="-323850" lvl="0" marL="457200" marR="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Exemplified qualifications for a coach/instructor/volunteer. </a:t>
            </a:r>
            <a:r>
              <a:rPr b="1" lang="en" sz="1500">
                <a:solidFill>
                  <a:srgbClr val="002C5C"/>
                </a:solidFill>
                <a:latin typeface="Calibri"/>
                <a:ea typeface="Calibri"/>
                <a:cs typeface="Calibri"/>
                <a:sym typeface="Calibri"/>
              </a:rPr>
              <a:t>+1 point</a:t>
            </a:r>
            <a:r>
              <a:rPr lang="en" sz="1500">
                <a:solidFill>
                  <a:srgbClr val="002C5C"/>
                </a:solidFill>
                <a:latin typeface="Calibri"/>
                <a:ea typeface="Calibri"/>
                <a:cs typeface="Calibri"/>
                <a:sym typeface="Calibri"/>
              </a:rPr>
              <a:t> (2-person maximum)</a:t>
            </a:r>
            <a:endParaRPr sz="1500">
              <a:solidFill>
                <a:srgbClr val="002C5C"/>
              </a:solidFill>
              <a:latin typeface="Calibri"/>
              <a:ea typeface="Calibri"/>
              <a:cs typeface="Calibri"/>
              <a:sym typeface="Calibri"/>
            </a:endParaRPr>
          </a:p>
          <a:p>
            <a:pPr indent="-323850" lvl="1" marL="914400" marR="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Burden of proof lies with the club to present to the Sport Clubs Advisory Committee and/or staff. </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If a coach/instructor is volunteering time. </a:t>
            </a:r>
            <a:r>
              <a:rPr b="1" lang="en" sz="1500">
                <a:solidFill>
                  <a:srgbClr val="002C5C"/>
                </a:solidFill>
                <a:latin typeface="Calibri"/>
                <a:ea typeface="Calibri"/>
                <a:cs typeface="Calibri"/>
                <a:sym typeface="Calibri"/>
              </a:rPr>
              <a:t>+1 point</a:t>
            </a:r>
            <a:r>
              <a:rPr lang="en" sz="1500">
                <a:solidFill>
                  <a:srgbClr val="002C5C"/>
                </a:solidFill>
                <a:latin typeface="Calibri"/>
                <a:ea typeface="Calibri"/>
                <a:cs typeface="Calibri"/>
                <a:sym typeface="Calibri"/>
              </a:rPr>
              <a:t> (2-person max)</a:t>
            </a:r>
            <a:endParaRPr sz="1500">
              <a:solidFill>
                <a:srgbClr val="002C5C"/>
              </a:solidFill>
              <a:latin typeface="Calibri"/>
              <a:ea typeface="Calibri"/>
              <a:cs typeface="Calibri"/>
              <a:sym typeface="Calibri"/>
            </a:endParaRPr>
          </a:p>
          <a:p>
            <a:pPr indent="-323850" lvl="1" marL="9144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Student members may serve in a coaching/instructional role, however the student must be able to prove exemplified qualifications in the club’s annual funding proposal.</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A coach/instructor is paid more than $400 annually for services. </a:t>
            </a:r>
            <a:r>
              <a:rPr b="1" lang="en" sz="1500">
                <a:solidFill>
                  <a:srgbClr val="002C5C"/>
                </a:solidFill>
                <a:latin typeface="Calibri"/>
                <a:ea typeface="Calibri"/>
                <a:cs typeface="Calibri"/>
                <a:sym typeface="Calibri"/>
              </a:rPr>
              <a:t>+ 2 points</a:t>
            </a:r>
            <a:r>
              <a:rPr lang="en" sz="1500">
                <a:solidFill>
                  <a:srgbClr val="002C5C"/>
                </a:solidFill>
                <a:latin typeface="Calibri"/>
                <a:ea typeface="Calibri"/>
                <a:cs typeface="Calibri"/>
                <a:sym typeface="Calibri"/>
              </a:rPr>
              <a:t> (2-person max)</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A coach/instructor is paid more than $800 annually for services. </a:t>
            </a:r>
            <a:r>
              <a:rPr b="1" lang="en" sz="1500">
                <a:solidFill>
                  <a:srgbClr val="002C5C"/>
                </a:solidFill>
                <a:latin typeface="Calibri"/>
                <a:ea typeface="Calibri"/>
                <a:cs typeface="Calibri"/>
                <a:sym typeface="Calibri"/>
              </a:rPr>
              <a:t>+3 points</a:t>
            </a:r>
            <a:r>
              <a:rPr lang="en" sz="1500">
                <a:solidFill>
                  <a:srgbClr val="002C5C"/>
                </a:solidFill>
                <a:latin typeface="Calibri"/>
                <a:ea typeface="Calibri"/>
                <a:cs typeface="Calibri"/>
                <a:sym typeface="Calibri"/>
              </a:rPr>
              <a:t> (2-person max)</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A coach/instructor is paid more than $1200 annually for services. </a:t>
            </a:r>
            <a:r>
              <a:rPr b="1" lang="en" sz="1500">
                <a:solidFill>
                  <a:srgbClr val="002C5C"/>
                </a:solidFill>
                <a:latin typeface="Calibri"/>
                <a:ea typeface="Calibri"/>
                <a:cs typeface="Calibri"/>
                <a:sym typeface="Calibri"/>
              </a:rPr>
              <a:t>+4 points</a:t>
            </a:r>
            <a:r>
              <a:rPr lang="en" sz="1500">
                <a:solidFill>
                  <a:srgbClr val="002C5C"/>
                </a:solidFill>
                <a:latin typeface="Calibri"/>
                <a:ea typeface="Calibri"/>
                <a:cs typeface="Calibri"/>
                <a:sym typeface="Calibri"/>
              </a:rPr>
              <a:t> (2-person max)</a:t>
            </a:r>
            <a:endParaRPr sz="1700">
              <a:solidFill>
                <a:srgbClr val="002C5C"/>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en">
                <a:solidFill>
                  <a:srgbClr val="002C5C"/>
                </a:solidFill>
              </a:rPr>
              <a:t>Coaches, Volunteers, Instructors Proof</a:t>
            </a:r>
            <a:endParaRPr b="1">
              <a:solidFill>
                <a:srgbClr val="002C5C"/>
              </a:solidFill>
            </a:endParaRPr>
          </a:p>
        </p:txBody>
      </p:sp>
      <p:sp>
        <p:nvSpPr>
          <p:cNvPr id="135" name="Google Shape;135;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Provide screenshots or photos that show proof that you have earned those points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Label what each screenshot/photo refers to</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Reach out to your respected advisor if you have any questions or need help providing proof</a:t>
            </a:r>
            <a:endParaRPr>
              <a:solidFill>
                <a:srgbClr val="002C5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Travel (30)</a:t>
            </a:r>
            <a:endParaRPr b="1">
              <a:solidFill>
                <a:srgbClr val="002C5C"/>
              </a:solidFill>
            </a:endParaRPr>
          </a:p>
        </p:txBody>
      </p:sp>
      <p:sp>
        <p:nvSpPr>
          <p:cNvPr id="141" name="Google Shape;141;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sz="1500">
                <a:solidFill>
                  <a:srgbClr val="002C5C"/>
                </a:solidFill>
                <a:latin typeface="Calibri"/>
                <a:ea typeface="Calibri"/>
                <a:cs typeface="Calibri"/>
                <a:sym typeface="Calibri"/>
              </a:rPr>
              <a:t>Clubs that travel more often and further distances are eligible to receive points that count towards their funding allocation. The burden of proof for travel lies with each club when submitting their allocation application to the Sport Clubs Advisory Committee.</a:t>
            </a:r>
            <a:endParaRPr sz="1500">
              <a:solidFill>
                <a:srgbClr val="002C5C"/>
              </a:solidFill>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highlight>
                  <a:srgbClr val="FFFF00"/>
                </a:highlight>
                <a:latin typeface="Calibri"/>
                <a:ea typeface="Calibri"/>
                <a:cs typeface="Calibri"/>
                <a:sym typeface="Calibri"/>
              </a:rPr>
              <a:t>Each</a:t>
            </a:r>
            <a:r>
              <a:rPr lang="en" sz="1500">
                <a:solidFill>
                  <a:srgbClr val="002C5C"/>
                </a:solidFill>
                <a:latin typeface="Calibri"/>
                <a:ea typeface="Calibri"/>
                <a:cs typeface="Calibri"/>
                <a:sym typeface="Calibri"/>
              </a:rPr>
              <a:t> competition where the distance between UC Santa Cruz and visited university is between 200-1,000 miles. </a:t>
            </a:r>
            <a:r>
              <a:rPr b="1" lang="en" sz="1500">
                <a:solidFill>
                  <a:srgbClr val="002C5C"/>
                </a:solidFill>
                <a:latin typeface="Calibri"/>
                <a:ea typeface="Calibri"/>
                <a:cs typeface="Calibri"/>
                <a:sym typeface="Calibri"/>
              </a:rPr>
              <a:t>+1 point</a:t>
            </a:r>
            <a:r>
              <a:rPr lang="en" sz="1500">
                <a:solidFill>
                  <a:srgbClr val="002C5C"/>
                </a:solidFill>
                <a:latin typeface="Calibri"/>
                <a:ea typeface="Calibri"/>
                <a:cs typeface="Calibri"/>
                <a:sym typeface="Calibri"/>
              </a:rPr>
              <a:t> </a:t>
            </a:r>
            <a:r>
              <a:rPr lang="en" sz="1500">
                <a:solidFill>
                  <a:srgbClr val="002C5C"/>
                </a:solidFill>
                <a:highlight>
                  <a:srgbClr val="FFFF00"/>
                </a:highlight>
                <a:latin typeface="Calibri"/>
                <a:ea typeface="Calibri"/>
                <a:cs typeface="Calibri"/>
                <a:sym typeface="Calibri"/>
              </a:rPr>
              <a:t>(max 20pts)</a:t>
            </a:r>
            <a:endParaRPr sz="1500">
              <a:solidFill>
                <a:srgbClr val="002C5C"/>
              </a:solidFill>
              <a:highlight>
                <a:srgbClr val="FFFF00"/>
              </a:highlight>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latin typeface="Calibri"/>
                <a:ea typeface="Calibri"/>
                <a:cs typeface="Calibri"/>
                <a:sym typeface="Calibri"/>
              </a:rPr>
              <a:t>Each competition where the distance between UC Santa Cruz campus and visited university is greater than 1,000 miles. </a:t>
            </a:r>
            <a:r>
              <a:rPr b="1" lang="en" sz="1500">
                <a:solidFill>
                  <a:srgbClr val="002C5C"/>
                </a:solidFill>
                <a:latin typeface="Calibri"/>
                <a:ea typeface="Calibri"/>
                <a:cs typeface="Calibri"/>
                <a:sym typeface="Calibri"/>
              </a:rPr>
              <a:t>+2 points</a:t>
            </a:r>
            <a:r>
              <a:rPr lang="en" sz="1500">
                <a:solidFill>
                  <a:srgbClr val="002C5C"/>
                </a:solidFill>
                <a:latin typeface="Calibri"/>
                <a:ea typeface="Calibri"/>
                <a:cs typeface="Calibri"/>
                <a:sym typeface="Calibri"/>
              </a:rPr>
              <a:t> </a:t>
            </a:r>
            <a:r>
              <a:rPr lang="en" sz="1500">
                <a:solidFill>
                  <a:srgbClr val="002C5C"/>
                </a:solidFill>
                <a:highlight>
                  <a:srgbClr val="FFFF00"/>
                </a:highlight>
                <a:latin typeface="Calibri"/>
                <a:ea typeface="Calibri"/>
                <a:cs typeface="Calibri"/>
                <a:sym typeface="Calibri"/>
              </a:rPr>
              <a:t>(max 20pts)</a:t>
            </a:r>
            <a:endParaRPr sz="1500">
              <a:solidFill>
                <a:srgbClr val="002C5C"/>
              </a:solidFill>
              <a:highlight>
                <a:srgbClr val="FFFF00"/>
              </a:highlight>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latin typeface="Calibri"/>
                <a:ea typeface="Calibri"/>
                <a:cs typeface="Calibri"/>
                <a:sym typeface="Calibri"/>
              </a:rPr>
              <a:t>Total travel between 1,000-2,000 miles in a year.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latin typeface="Calibri"/>
                <a:ea typeface="Calibri"/>
                <a:cs typeface="Calibri"/>
                <a:sym typeface="Calibri"/>
              </a:rPr>
              <a:t>Total travel greater than 2,000 miles in a year. </a:t>
            </a:r>
            <a:r>
              <a:rPr b="1" lang="en" sz="1500">
                <a:solidFill>
                  <a:srgbClr val="002C5C"/>
                </a:solidFill>
                <a:latin typeface="Calibri"/>
                <a:ea typeface="Calibri"/>
                <a:cs typeface="Calibri"/>
                <a:sym typeface="Calibri"/>
              </a:rPr>
              <a:t>+2 points</a:t>
            </a:r>
            <a:endParaRPr b="1" sz="1500">
              <a:solidFill>
                <a:srgbClr val="002C5C"/>
              </a:solidFill>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latin typeface="Calibri"/>
                <a:ea typeface="Calibri"/>
                <a:cs typeface="Calibri"/>
                <a:sym typeface="Calibri"/>
              </a:rPr>
              <a:t>At least two additional drivers authorized to drive personal and/or university vehicles beyond minimum requirements.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latin typeface="Calibri"/>
                <a:ea typeface="Calibri"/>
                <a:cs typeface="Calibri"/>
                <a:sym typeface="Calibri"/>
              </a:rPr>
              <a:t>Submitting all post travel receipts within 5 business days of trip returning.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3" marL="685800" rtl="0" algn="l">
              <a:lnSpc>
                <a:spcPct val="100000"/>
              </a:lnSpc>
              <a:spcBef>
                <a:spcPts val="0"/>
              </a:spcBef>
              <a:spcAft>
                <a:spcPts val="0"/>
              </a:spcAft>
              <a:buClr>
                <a:srgbClr val="002C5C"/>
              </a:buClr>
              <a:buSzPts val="1500"/>
              <a:buFont typeface="Calibri"/>
              <a:buAutoNum type="arabicPeriod"/>
            </a:pPr>
            <a:r>
              <a:rPr lang="en" sz="1500">
                <a:solidFill>
                  <a:srgbClr val="002C5C"/>
                </a:solidFill>
                <a:highlight>
                  <a:srgbClr val="FFFF00"/>
                </a:highlight>
                <a:latin typeface="Calibri"/>
                <a:ea typeface="Calibri"/>
                <a:cs typeface="Calibri"/>
                <a:sym typeface="Calibri"/>
              </a:rPr>
              <a:t>Submitting 50% of post travel reports no more than 3 days after travel. </a:t>
            </a:r>
            <a:r>
              <a:rPr b="1" lang="en" sz="1500">
                <a:solidFill>
                  <a:srgbClr val="002C5C"/>
                </a:solidFill>
                <a:highlight>
                  <a:srgbClr val="FFFF00"/>
                </a:highlight>
                <a:latin typeface="Calibri"/>
                <a:ea typeface="Calibri"/>
                <a:cs typeface="Calibri"/>
                <a:sym typeface="Calibri"/>
              </a:rPr>
              <a:t>+5 points</a:t>
            </a:r>
            <a:endParaRPr b="1" sz="1700">
              <a:solidFill>
                <a:srgbClr val="002C5C"/>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Travel Proof</a:t>
            </a:r>
            <a:endParaRPr b="1">
              <a:solidFill>
                <a:srgbClr val="002C5C"/>
              </a:solidFill>
            </a:endParaRPr>
          </a:p>
          <a:p>
            <a:pPr indent="0" lvl="0" marL="0" rtl="0" algn="l">
              <a:spcBef>
                <a:spcPts val="0"/>
              </a:spcBef>
              <a:spcAft>
                <a:spcPts val="0"/>
              </a:spcAft>
              <a:buNone/>
            </a:pPr>
            <a:r>
              <a:t/>
            </a:r>
            <a:endParaRPr/>
          </a:p>
        </p:txBody>
      </p:sp>
      <p:sp>
        <p:nvSpPr>
          <p:cNvPr id="147" name="Google Shape;147;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Provide screenshots or photos that show proof that you have earned those points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Label what each screenshot/photo refers to</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Reach out to your respected advisor if you have any questions or need help providing proof</a:t>
            </a:r>
            <a:endParaRPr/>
          </a:p>
        </p:txBody>
      </p:sp>
      <p:graphicFrame>
        <p:nvGraphicFramePr>
          <p:cNvPr id="148" name="Google Shape;148;p28"/>
          <p:cNvGraphicFramePr/>
          <p:nvPr/>
        </p:nvGraphicFramePr>
        <p:xfrm>
          <a:off x="896700" y="3425875"/>
          <a:ext cx="3000000" cy="3000000"/>
        </p:xfrm>
        <a:graphic>
          <a:graphicData uri="http://schemas.openxmlformats.org/drawingml/2006/table">
            <a:tbl>
              <a:tblPr>
                <a:noFill/>
                <a:tableStyleId>{67A24FF6-51CF-453F-8FCC-E7511EBE2DCD}</a:tableStyleId>
              </a:tblPr>
              <a:tblGrid>
                <a:gridCol w="3619500"/>
                <a:gridCol w="3619500"/>
              </a:tblGrid>
              <a:tr h="381000">
                <a:tc>
                  <a:txBody>
                    <a:bodyPr/>
                    <a:lstStyle/>
                    <a:p>
                      <a:pPr indent="0" lvl="0" marL="0" rtl="0" algn="l">
                        <a:spcBef>
                          <a:spcPts val="0"/>
                        </a:spcBef>
                        <a:spcAft>
                          <a:spcPts val="0"/>
                        </a:spcAft>
                        <a:buNone/>
                      </a:pPr>
                      <a:r>
                        <a:rPr lang="en"/>
                        <a:t>Game @ Davis</a:t>
                      </a:r>
                      <a:endParaRPr/>
                    </a:p>
                  </a:txBody>
                  <a:tcPr marT="91425" marB="91425" marR="91425" marL="91425"/>
                </a:tc>
                <a:tc>
                  <a:txBody>
                    <a:bodyPr/>
                    <a:lstStyle/>
                    <a:p>
                      <a:pPr indent="0" lvl="0" marL="0" rtl="0" algn="l">
                        <a:spcBef>
                          <a:spcPts val="0"/>
                        </a:spcBef>
                        <a:spcAft>
                          <a:spcPts val="0"/>
                        </a:spcAft>
                        <a:buNone/>
                      </a:pPr>
                      <a:r>
                        <a:rPr lang="en"/>
                        <a:t>134 miles</a:t>
                      </a:r>
                      <a:endParaRPr/>
                    </a:p>
                  </a:txBody>
                  <a:tcPr marT="91425" marB="91425" marR="91425" marL="91425"/>
                </a:tc>
              </a:tr>
              <a:tr h="381000">
                <a:tc>
                  <a:txBody>
                    <a:bodyPr/>
                    <a:lstStyle/>
                    <a:p>
                      <a:pPr indent="0" lvl="0" marL="0" rtl="0" algn="l">
                        <a:spcBef>
                          <a:spcPts val="0"/>
                        </a:spcBef>
                        <a:spcAft>
                          <a:spcPts val="0"/>
                        </a:spcAft>
                        <a:buNone/>
                      </a:pPr>
                      <a:r>
                        <a:rPr lang="en"/>
                        <a:t>Tournament @ Cal Poly SLO</a:t>
                      </a:r>
                      <a:endParaRPr/>
                    </a:p>
                  </a:txBody>
                  <a:tcPr marT="91425" marB="91425" marR="91425" marL="91425"/>
                </a:tc>
                <a:tc>
                  <a:txBody>
                    <a:bodyPr/>
                    <a:lstStyle/>
                    <a:p>
                      <a:pPr indent="0" lvl="0" marL="0" rtl="0" algn="l">
                        <a:spcBef>
                          <a:spcPts val="0"/>
                        </a:spcBef>
                        <a:spcAft>
                          <a:spcPts val="0"/>
                        </a:spcAft>
                        <a:buNone/>
                      </a:pPr>
                      <a:r>
                        <a:rPr lang="en"/>
                        <a:t>166 miles</a:t>
                      </a:r>
                      <a:endParaRPr/>
                    </a:p>
                  </a:txBody>
                  <a:tcPr marT="91425" marB="91425" marR="91425" marL="91425"/>
                </a:tc>
              </a:tr>
              <a:tr h="381000">
                <a:tc>
                  <a:txBody>
                    <a:bodyPr/>
                    <a:lstStyle/>
                    <a:p>
                      <a:pPr indent="0" lvl="0" marL="0" rtl="0" algn="l">
                        <a:spcBef>
                          <a:spcPts val="0"/>
                        </a:spcBef>
                        <a:spcAft>
                          <a:spcPts val="0"/>
                        </a:spcAft>
                        <a:buNone/>
                      </a:pPr>
                      <a:r>
                        <a:rPr lang="en"/>
                        <a:t>National Tournament @ Mason, OH</a:t>
                      </a:r>
                      <a:endParaRPr/>
                    </a:p>
                  </a:txBody>
                  <a:tcPr marT="91425" marB="91425" marR="91425" marL="91425"/>
                </a:tc>
                <a:tc>
                  <a:txBody>
                    <a:bodyPr/>
                    <a:lstStyle/>
                    <a:p>
                      <a:pPr indent="0" lvl="0" marL="0" rtl="0" algn="l">
                        <a:spcBef>
                          <a:spcPts val="0"/>
                        </a:spcBef>
                        <a:spcAft>
                          <a:spcPts val="0"/>
                        </a:spcAft>
                        <a:buNone/>
                      </a:pPr>
                      <a:r>
                        <a:rPr lang="en"/>
                        <a:t>2440 miles</a:t>
                      </a:r>
                      <a:endParaRPr/>
                    </a:p>
                  </a:txBody>
                  <a:tcPr marT="91425" marB="91425" marR="91425" marL="91425"/>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Team GPA (4)</a:t>
            </a:r>
            <a:endParaRPr b="1">
              <a:solidFill>
                <a:srgbClr val="002C5C"/>
              </a:solidFill>
            </a:endParaRPr>
          </a:p>
        </p:txBody>
      </p:sp>
      <p:sp>
        <p:nvSpPr>
          <p:cNvPr id="154" name="Google Shape;154;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600">
                <a:solidFill>
                  <a:srgbClr val="002C5C"/>
                </a:solidFill>
                <a:latin typeface="Calibri"/>
                <a:ea typeface="Calibri"/>
                <a:cs typeface="Calibri"/>
                <a:sym typeface="Calibri"/>
              </a:rPr>
              <a:t>Sport Clubs organizations are subject to Sport Clubs administration running a cumulative GPA report on all club members that provides an average, cumulative GPA for all club members during the first week of the spring quarter. Results of the report may be emailed to each respective club president upon request. Individual GPA records will not be shared. Clubs may gain additional points for a high cumulative GPA. The entire club roster is included in this GPA report. The point breakdown is as follows:</a:t>
            </a:r>
            <a:endParaRPr sz="1600">
              <a:solidFill>
                <a:srgbClr val="002C5C"/>
              </a:solidFill>
              <a:latin typeface="Calibri"/>
              <a:ea typeface="Calibri"/>
              <a:cs typeface="Calibri"/>
              <a:sym typeface="Calibri"/>
            </a:endParaRPr>
          </a:p>
          <a:p>
            <a:pPr indent="-330200" lvl="0" marL="457200" rtl="0" algn="l">
              <a:lnSpc>
                <a:spcPct val="115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Cumulative Club GPA Average of 3.00-3.10.  </a:t>
            </a:r>
            <a:r>
              <a:rPr b="1" lang="en" sz="1600">
                <a:solidFill>
                  <a:srgbClr val="002C5C"/>
                </a:solidFill>
                <a:latin typeface="Calibri"/>
                <a:ea typeface="Calibri"/>
                <a:cs typeface="Calibri"/>
                <a:sym typeface="Calibri"/>
              </a:rPr>
              <a:t>+1 point</a:t>
            </a:r>
            <a:endParaRPr b="1" sz="1600">
              <a:solidFill>
                <a:srgbClr val="002C5C"/>
              </a:solidFill>
              <a:latin typeface="Calibri"/>
              <a:ea typeface="Calibri"/>
              <a:cs typeface="Calibri"/>
              <a:sym typeface="Calibri"/>
            </a:endParaRPr>
          </a:p>
          <a:p>
            <a:pPr indent="-330200" lvl="0" marL="457200" rtl="0" algn="l">
              <a:lnSpc>
                <a:spcPct val="115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Cumulative Club GPA Average of 3.11-3.30. </a:t>
            </a:r>
            <a:r>
              <a:rPr b="1" lang="en" sz="1600">
                <a:solidFill>
                  <a:srgbClr val="002C5C"/>
                </a:solidFill>
                <a:latin typeface="Calibri"/>
                <a:ea typeface="Calibri"/>
                <a:cs typeface="Calibri"/>
                <a:sym typeface="Calibri"/>
              </a:rPr>
              <a:t>+2 points</a:t>
            </a:r>
            <a:endParaRPr b="1" sz="1600">
              <a:solidFill>
                <a:srgbClr val="002C5C"/>
              </a:solidFill>
              <a:latin typeface="Calibri"/>
              <a:ea typeface="Calibri"/>
              <a:cs typeface="Calibri"/>
              <a:sym typeface="Calibri"/>
            </a:endParaRPr>
          </a:p>
          <a:p>
            <a:pPr indent="-330200" lvl="0" marL="457200" rtl="0" algn="l">
              <a:lnSpc>
                <a:spcPct val="115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Cumulative Club GPA Average of 3.31-3.50. </a:t>
            </a:r>
            <a:r>
              <a:rPr b="1" lang="en" sz="1600">
                <a:solidFill>
                  <a:srgbClr val="002C5C"/>
                </a:solidFill>
                <a:latin typeface="Calibri"/>
                <a:ea typeface="Calibri"/>
                <a:cs typeface="Calibri"/>
                <a:sym typeface="Calibri"/>
              </a:rPr>
              <a:t>+3 points</a:t>
            </a:r>
            <a:endParaRPr b="1" sz="1600">
              <a:solidFill>
                <a:srgbClr val="002C5C"/>
              </a:solidFill>
              <a:latin typeface="Calibri"/>
              <a:ea typeface="Calibri"/>
              <a:cs typeface="Calibri"/>
              <a:sym typeface="Calibri"/>
            </a:endParaRPr>
          </a:p>
          <a:p>
            <a:pPr indent="-330200" lvl="0" marL="457200" rtl="0" algn="l">
              <a:lnSpc>
                <a:spcPct val="115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Cumulative Club GPA Average of 3.50-4.00. </a:t>
            </a:r>
            <a:r>
              <a:rPr b="1" lang="en" sz="1600">
                <a:solidFill>
                  <a:srgbClr val="002C5C"/>
                </a:solidFill>
                <a:latin typeface="Calibri"/>
                <a:ea typeface="Calibri"/>
                <a:cs typeface="Calibri"/>
                <a:sym typeface="Calibri"/>
              </a:rPr>
              <a:t>+4 points</a:t>
            </a:r>
            <a:endParaRPr b="1" sz="1800">
              <a:solidFill>
                <a:srgbClr val="002C5C"/>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Fundraising &amp; Sponsorships (14)</a:t>
            </a:r>
            <a:endParaRPr b="1">
              <a:solidFill>
                <a:srgbClr val="002C5C"/>
              </a:solidFill>
            </a:endParaRPr>
          </a:p>
        </p:txBody>
      </p:sp>
      <p:sp>
        <p:nvSpPr>
          <p:cNvPr id="160" name="Google Shape;160;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018"/>
              <a:buFont typeface="Arial"/>
              <a:buNone/>
            </a:pPr>
            <a:r>
              <a:rPr lang="en" sz="1210">
                <a:solidFill>
                  <a:srgbClr val="002C5C"/>
                </a:solidFill>
                <a:latin typeface="Calibri"/>
                <a:ea typeface="Calibri"/>
                <a:cs typeface="Calibri"/>
                <a:sym typeface="Calibri"/>
              </a:rPr>
              <a:t>Sport Clubs organizations must fundraise to be able to accomplish many of their goals in competition, apparel, equipment, and other club activities. Sport Clubs is incentivizing fundraising &amp; sponsorships by offering additional points for successful fundraising towards annual funding allocations. This includes funds in both the 70700 fundraising accounts and club foundation accounts (Giving Day funds). Clubs must fundraise a minimum of 35% of their expenses for the current fiscal year to be eligible for points in this category. Budgets include all expenses out of team accounts. Individuals donating or assisting with fundraising do not count as a sponsoring organization. Team dues must be directly related to operational costs of the club. Team dues do not count as fundraising. </a:t>
            </a:r>
            <a:endParaRPr sz="1210">
              <a:solidFill>
                <a:srgbClr val="002C5C"/>
              </a:solidFill>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highlight>
                  <a:srgbClr val="FFFF00"/>
                </a:highlight>
                <a:latin typeface="Calibri"/>
                <a:ea typeface="Calibri"/>
                <a:cs typeface="Calibri"/>
                <a:sym typeface="Calibri"/>
              </a:rPr>
              <a:t>Club members pay team dues between $20 - $50 per person on an annual basis. </a:t>
            </a:r>
            <a:r>
              <a:rPr b="1" lang="en" sz="1210">
                <a:solidFill>
                  <a:srgbClr val="002C5C"/>
                </a:solidFill>
                <a:highlight>
                  <a:srgbClr val="FFFF00"/>
                </a:highlight>
                <a:latin typeface="Calibri"/>
                <a:ea typeface="Calibri"/>
                <a:cs typeface="Calibri"/>
                <a:sym typeface="Calibri"/>
              </a:rPr>
              <a:t>+1 point</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highlight>
                  <a:srgbClr val="FFFF00"/>
                </a:highlight>
                <a:latin typeface="Calibri"/>
                <a:ea typeface="Calibri"/>
                <a:cs typeface="Calibri"/>
                <a:sym typeface="Calibri"/>
              </a:rPr>
              <a:t>Club members pay team dues between $51 - $100 per person on an annual basis. </a:t>
            </a:r>
            <a:r>
              <a:rPr b="1" lang="en" sz="1210">
                <a:solidFill>
                  <a:srgbClr val="002C5C"/>
                </a:solidFill>
                <a:highlight>
                  <a:srgbClr val="FFFF00"/>
                </a:highlight>
                <a:latin typeface="Calibri"/>
                <a:ea typeface="Calibri"/>
                <a:cs typeface="Calibri"/>
                <a:sym typeface="Calibri"/>
              </a:rPr>
              <a:t>+2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highlight>
                  <a:srgbClr val="FFFF00"/>
                </a:highlight>
                <a:latin typeface="Calibri"/>
                <a:ea typeface="Calibri"/>
                <a:cs typeface="Calibri"/>
                <a:sym typeface="Calibri"/>
              </a:rPr>
              <a:t>Club members pay team dues between $101 - $250 per person on an annual basis. </a:t>
            </a:r>
            <a:r>
              <a:rPr b="1" lang="en" sz="1210">
                <a:solidFill>
                  <a:srgbClr val="002C5C"/>
                </a:solidFill>
                <a:highlight>
                  <a:srgbClr val="FFFF00"/>
                </a:highlight>
                <a:latin typeface="Calibri"/>
                <a:ea typeface="Calibri"/>
                <a:cs typeface="Calibri"/>
                <a:sym typeface="Calibri"/>
              </a:rPr>
              <a:t>+3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highlight>
                  <a:srgbClr val="FFFF00"/>
                </a:highlight>
                <a:latin typeface="Calibri"/>
                <a:ea typeface="Calibri"/>
                <a:cs typeface="Calibri"/>
                <a:sym typeface="Calibri"/>
              </a:rPr>
              <a:t>Club members pay team dues between $251 - $500 per person on an annual basis. </a:t>
            </a:r>
            <a:r>
              <a:rPr b="1" lang="en" sz="1210">
                <a:solidFill>
                  <a:srgbClr val="002C5C"/>
                </a:solidFill>
                <a:highlight>
                  <a:srgbClr val="FFFF00"/>
                </a:highlight>
                <a:latin typeface="Calibri"/>
                <a:ea typeface="Calibri"/>
                <a:cs typeface="Calibri"/>
                <a:sym typeface="Calibri"/>
              </a:rPr>
              <a:t>+4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highlight>
                  <a:srgbClr val="FFFF00"/>
                </a:highlight>
                <a:latin typeface="Calibri"/>
                <a:ea typeface="Calibri"/>
                <a:cs typeface="Calibri"/>
                <a:sym typeface="Calibri"/>
              </a:rPr>
              <a:t>Club members pay team dues $501 or more per person on an annual basis. </a:t>
            </a:r>
            <a:r>
              <a:rPr b="1" lang="en" sz="1210">
                <a:solidFill>
                  <a:srgbClr val="002C5C"/>
                </a:solidFill>
                <a:highlight>
                  <a:srgbClr val="FFFF00"/>
                </a:highlight>
                <a:latin typeface="Calibri"/>
                <a:ea typeface="Calibri"/>
                <a:cs typeface="Calibri"/>
                <a:sym typeface="Calibri"/>
              </a:rPr>
              <a:t>+5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fundraised at least 50% of expenses during the fiscal year. </a:t>
            </a:r>
            <a:r>
              <a:rPr b="1" lang="en" sz="1210">
                <a:solidFill>
                  <a:srgbClr val="002C5C"/>
                </a:solidFill>
                <a:highlight>
                  <a:srgbClr val="FFFF00"/>
                </a:highlight>
                <a:latin typeface="Calibri"/>
                <a:ea typeface="Calibri"/>
                <a:cs typeface="Calibri"/>
                <a:sym typeface="Calibri"/>
              </a:rPr>
              <a:t>+3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fundraised at least 60% of expenses during the fiscal year. </a:t>
            </a:r>
            <a:r>
              <a:rPr b="1" lang="en" sz="1210">
                <a:solidFill>
                  <a:srgbClr val="002C5C"/>
                </a:solidFill>
                <a:highlight>
                  <a:srgbClr val="FFFF00"/>
                </a:highlight>
                <a:latin typeface="Calibri"/>
                <a:ea typeface="Calibri"/>
                <a:cs typeface="Calibri"/>
                <a:sym typeface="Calibri"/>
              </a:rPr>
              <a:t>+4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fundraised at least 70% of expenses during the fiscal year. </a:t>
            </a:r>
            <a:r>
              <a:rPr b="1" lang="en" sz="1210">
                <a:solidFill>
                  <a:srgbClr val="002C5C"/>
                </a:solidFill>
                <a:highlight>
                  <a:srgbClr val="FFFF00"/>
                </a:highlight>
                <a:latin typeface="Calibri"/>
                <a:ea typeface="Calibri"/>
                <a:cs typeface="Calibri"/>
                <a:sym typeface="Calibri"/>
              </a:rPr>
              <a:t>+5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fundraised at least 80% of expenses during the fiscal year. </a:t>
            </a:r>
            <a:r>
              <a:rPr b="1" lang="en" sz="1210">
                <a:solidFill>
                  <a:srgbClr val="002C5C"/>
                </a:solidFill>
                <a:highlight>
                  <a:srgbClr val="FFFF00"/>
                </a:highlight>
                <a:latin typeface="Calibri"/>
                <a:ea typeface="Calibri"/>
                <a:cs typeface="Calibri"/>
                <a:sym typeface="Calibri"/>
              </a:rPr>
              <a:t>+6 points</a:t>
            </a:r>
            <a:endParaRPr b="1" sz="1210">
              <a:solidFill>
                <a:srgbClr val="002C5C"/>
              </a:solidFill>
              <a:highlight>
                <a:srgbClr val="FFFF00"/>
              </a:highlight>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sponsored by at least 1 organization outside of UC Santa Cruz during fiscal year valued at more than $150.00. </a:t>
            </a:r>
            <a:r>
              <a:rPr b="1" lang="en" sz="1210">
                <a:solidFill>
                  <a:srgbClr val="002C5C"/>
                </a:solidFill>
                <a:latin typeface="Calibri"/>
                <a:ea typeface="Calibri"/>
                <a:cs typeface="Calibri"/>
                <a:sym typeface="Calibri"/>
              </a:rPr>
              <a:t>+1 point</a:t>
            </a:r>
            <a:endParaRPr b="1" sz="1210">
              <a:solidFill>
                <a:srgbClr val="002C5C"/>
              </a:solidFill>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sponsored by 2-3 organizations outside of UC Santa Cruz during fiscal year valued at more than $150.00 each. </a:t>
            </a:r>
            <a:r>
              <a:rPr b="1" lang="en" sz="1210">
                <a:solidFill>
                  <a:srgbClr val="002C5C"/>
                </a:solidFill>
                <a:latin typeface="Calibri"/>
                <a:ea typeface="Calibri"/>
                <a:cs typeface="Calibri"/>
                <a:sym typeface="Calibri"/>
              </a:rPr>
              <a:t>+2 points</a:t>
            </a:r>
            <a:endParaRPr b="1" sz="1210">
              <a:solidFill>
                <a:srgbClr val="002C5C"/>
              </a:solidFill>
              <a:latin typeface="Calibri"/>
              <a:ea typeface="Calibri"/>
              <a:cs typeface="Calibri"/>
              <a:sym typeface="Calibri"/>
            </a:endParaRPr>
          </a:p>
          <a:p>
            <a:pPr indent="-305435" lvl="0" marL="457200" rtl="0" algn="l">
              <a:lnSpc>
                <a:spcPct val="95000"/>
              </a:lnSpc>
              <a:spcBef>
                <a:spcPts val="0"/>
              </a:spcBef>
              <a:spcAft>
                <a:spcPts val="0"/>
              </a:spcAft>
              <a:buClr>
                <a:srgbClr val="002C5C"/>
              </a:buClr>
              <a:buSzPts val="1210"/>
              <a:buFont typeface="Calibri"/>
              <a:buChar char="●"/>
            </a:pPr>
            <a:r>
              <a:rPr lang="en" sz="1210">
                <a:solidFill>
                  <a:srgbClr val="002C5C"/>
                </a:solidFill>
                <a:latin typeface="Calibri"/>
                <a:ea typeface="Calibri"/>
                <a:cs typeface="Calibri"/>
                <a:sym typeface="Calibri"/>
              </a:rPr>
              <a:t>Club sponsored by 4 or more organizations outside of UC Santa Cruz during the fiscal year valued at more than $150.00 each. </a:t>
            </a:r>
            <a:r>
              <a:rPr b="1" lang="en" sz="1210">
                <a:solidFill>
                  <a:srgbClr val="002C5C"/>
                </a:solidFill>
                <a:latin typeface="Calibri"/>
                <a:ea typeface="Calibri"/>
                <a:cs typeface="Calibri"/>
                <a:sym typeface="Calibri"/>
              </a:rPr>
              <a:t>+3 points</a:t>
            </a:r>
            <a:endParaRPr b="1" sz="1395">
              <a:solidFill>
                <a:srgbClr val="002C5C"/>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Fundraising &amp; Sponsorship Proof</a:t>
            </a:r>
            <a:endParaRPr b="1">
              <a:solidFill>
                <a:srgbClr val="002C5C"/>
              </a:solidFill>
            </a:endParaRPr>
          </a:p>
        </p:txBody>
      </p:sp>
      <p:sp>
        <p:nvSpPr>
          <p:cNvPr id="166" name="Google Shape;166;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Provide screenshots or photos that show proof that you have earned those points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Label what each screenshot/photo refers to</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Reach out to your respected advisor if you have any questions or need help providing proof</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solidFill>
                  <a:srgbClr val="002C5C"/>
                </a:solidFill>
              </a:rPr>
              <a:t>“Sport Club Name”</a:t>
            </a:r>
            <a:endParaRPr b="1">
              <a:solidFill>
                <a:srgbClr val="002C5C"/>
              </a:solidFill>
            </a:endParaRPr>
          </a:p>
        </p:txBody>
      </p:sp>
      <p:sp>
        <p:nvSpPr>
          <p:cNvPr id="60" name="Google Shape;60;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605"/>
              <a:buNone/>
            </a:pPr>
            <a:r>
              <a:rPr lang="en" sz="2240">
                <a:solidFill>
                  <a:srgbClr val="FDC700"/>
                </a:solidFill>
              </a:rPr>
              <a:t>Point Based Allocation Presentation</a:t>
            </a:r>
            <a:endParaRPr sz="2240">
              <a:solidFill>
                <a:srgbClr val="FDC700"/>
              </a:solidFill>
            </a:endParaRPr>
          </a:p>
          <a:p>
            <a:pPr indent="0" lvl="0" marL="0" rtl="0" algn="ctr">
              <a:lnSpc>
                <a:spcPct val="115000"/>
              </a:lnSpc>
              <a:spcBef>
                <a:spcPts val="0"/>
              </a:spcBef>
              <a:spcAft>
                <a:spcPts val="0"/>
              </a:spcAft>
              <a:buSzPts val="605"/>
              <a:buNone/>
            </a:pPr>
            <a:r>
              <a:rPr lang="en" sz="2240">
                <a:solidFill>
                  <a:srgbClr val="FDC700"/>
                </a:solidFill>
              </a:rPr>
              <a:t>For Year 2024</a:t>
            </a:r>
            <a:endParaRPr sz="2240">
              <a:solidFill>
                <a:srgbClr val="FDC700"/>
              </a:solidFill>
            </a:endParaRPr>
          </a:p>
        </p:txBody>
      </p:sp>
      <p:sp>
        <p:nvSpPr>
          <p:cNvPr id="61" name="Google Shape;61;p14"/>
          <p:cNvSpPr txBox="1"/>
          <p:nvPr/>
        </p:nvSpPr>
        <p:spPr>
          <a:xfrm>
            <a:off x="81850" y="4633375"/>
            <a:ext cx="225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2C5C"/>
                </a:solidFill>
              </a:rPr>
              <a:t>Add logo here</a:t>
            </a:r>
            <a:endParaRPr>
              <a:solidFill>
                <a:srgbClr val="002C5C"/>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Membership Engagement (18) </a:t>
            </a:r>
            <a:endParaRPr b="1">
              <a:solidFill>
                <a:srgbClr val="002C5C"/>
              </a:solidFill>
            </a:endParaRPr>
          </a:p>
        </p:txBody>
      </p:sp>
      <p:sp>
        <p:nvSpPr>
          <p:cNvPr id="172" name="Google Shape;172;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sz="1700">
                <a:solidFill>
                  <a:srgbClr val="002C5C"/>
                </a:solidFill>
                <a:latin typeface="Calibri"/>
                <a:ea typeface="Calibri"/>
                <a:cs typeface="Calibri"/>
                <a:sym typeface="Calibri"/>
              </a:rPr>
              <a:t>Sport Clubs organizations may earn points in their funding proposals by hosting and verifying participant engagement in healthy bonding activities. For some ideas, please reference Rule 6.e.ix.</a:t>
            </a:r>
            <a:endParaRPr sz="1700">
              <a:solidFill>
                <a:srgbClr val="002C5C"/>
              </a:solidFill>
              <a:latin typeface="Calibri"/>
              <a:ea typeface="Calibri"/>
              <a:cs typeface="Calibri"/>
              <a:sym typeface="Calibri"/>
            </a:endParaRPr>
          </a:p>
          <a:p>
            <a:pPr indent="-336550" lvl="0" marL="457200" rtl="0" algn="l">
              <a:lnSpc>
                <a:spcPct val="100000"/>
              </a:lnSpc>
              <a:spcBef>
                <a:spcPts val="0"/>
              </a:spcBef>
              <a:spcAft>
                <a:spcPts val="0"/>
              </a:spcAft>
              <a:buClr>
                <a:srgbClr val="002C5C"/>
              </a:buClr>
              <a:buSzPts val="1700"/>
              <a:buFont typeface="Calibri"/>
              <a:buChar char="●"/>
            </a:pPr>
            <a:r>
              <a:rPr lang="en" sz="1700">
                <a:solidFill>
                  <a:srgbClr val="002C5C"/>
                </a:solidFill>
                <a:latin typeface="Calibri"/>
                <a:ea typeface="Calibri"/>
                <a:cs typeface="Calibri"/>
                <a:sym typeface="Calibri"/>
              </a:rPr>
              <a:t>Successfully executed recurring, positive team bonding events or other membership/alumni engagement events. </a:t>
            </a:r>
            <a:r>
              <a:rPr b="1" lang="en" sz="1700">
                <a:solidFill>
                  <a:srgbClr val="002C5C"/>
                </a:solidFill>
                <a:latin typeface="Calibri"/>
                <a:ea typeface="Calibri"/>
                <a:cs typeface="Calibri"/>
                <a:sym typeface="Calibri"/>
              </a:rPr>
              <a:t>+1-10 points</a:t>
            </a:r>
            <a:r>
              <a:rPr lang="en" sz="1700">
                <a:solidFill>
                  <a:srgbClr val="002C5C"/>
                </a:solidFill>
                <a:latin typeface="Calibri"/>
                <a:ea typeface="Calibri"/>
                <a:cs typeface="Calibri"/>
                <a:sym typeface="Calibri"/>
              </a:rPr>
              <a:t> possible pending volume of engagement </a:t>
            </a:r>
            <a:endParaRPr sz="1700">
              <a:solidFill>
                <a:srgbClr val="002C5C"/>
              </a:solidFill>
              <a:latin typeface="Calibri"/>
              <a:ea typeface="Calibri"/>
              <a:cs typeface="Calibri"/>
              <a:sym typeface="Calibri"/>
            </a:endParaRPr>
          </a:p>
          <a:p>
            <a:pPr indent="-336550" lvl="0" marL="457200" rtl="0" algn="l">
              <a:lnSpc>
                <a:spcPct val="100000"/>
              </a:lnSpc>
              <a:spcBef>
                <a:spcPts val="0"/>
              </a:spcBef>
              <a:spcAft>
                <a:spcPts val="0"/>
              </a:spcAft>
              <a:buClr>
                <a:srgbClr val="002C5C"/>
              </a:buClr>
              <a:buSzPts val="1700"/>
              <a:buFont typeface="Calibri"/>
              <a:buChar char="●"/>
            </a:pPr>
            <a:r>
              <a:rPr lang="en" sz="1700">
                <a:solidFill>
                  <a:srgbClr val="002C5C"/>
                </a:solidFill>
                <a:latin typeface="Calibri"/>
                <a:ea typeface="Calibri"/>
                <a:cs typeface="Calibri"/>
                <a:sym typeface="Calibri"/>
              </a:rPr>
              <a:t>Sport Clubs organization was represented in attendance at mandatory Sport Clubs workshops. </a:t>
            </a:r>
            <a:r>
              <a:rPr b="1" lang="en" sz="1700">
                <a:solidFill>
                  <a:srgbClr val="002C5C"/>
                </a:solidFill>
                <a:latin typeface="Calibri"/>
                <a:ea typeface="Calibri"/>
                <a:cs typeface="Calibri"/>
                <a:sym typeface="Calibri"/>
              </a:rPr>
              <a:t>+2 points</a:t>
            </a:r>
            <a:endParaRPr b="1" sz="1700">
              <a:solidFill>
                <a:srgbClr val="002C5C"/>
              </a:solidFill>
              <a:latin typeface="Calibri"/>
              <a:ea typeface="Calibri"/>
              <a:cs typeface="Calibri"/>
              <a:sym typeface="Calibri"/>
            </a:endParaRPr>
          </a:p>
          <a:p>
            <a:pPr indent="-336550" lvl="0" marL="457200" rtl="0" algn="l">
              <a:lnSpc>
                <a:spcPct val="100000"/>
              </a:lnSpc>
              <a:spcBef>
                <a:spcPts val="0"/>
              </a:spcBef>
              <a:spcAft>
                <a:spcPts val="0"/>
              </a:spcAft>
              <a:buClr>
                <a:srgbClr val="002C5C"/>
              </a:buClr>
              <a:buSzPts val="1700"/>
              <a:buFont typeface="Calibri"/>
              <a:buChar char="●"/>
            </a:pPr>
            <a:r>
              <a:rPr lang="en" sz="1700">
                <a:solidFill>
                  <a:srgbClr val="002C5C"/>
                </a:solidFill>
                <a:latin typeface="Calibri"/>
                <a:ea typeface="Calibri"/>
                <a:cs typeface="Calibri"/>
                <a:sym typeface="Calibri"/>
              </a:rPr>
              <a:t>Sport Clubs organization was represented in attendance at optional Sport Clubs workshops. </a:t>
            </a:r>
            <a:r>
              <a:rPr b="1" lang="en" sz="1700">
                <a:solidFill>
                  <a:srgbClr val="002C5C"/>
                </a:solidFill>
                <a:latin typeface="Calibri"/>
                <a:ea typeface="Calibri"/>
                <a:cs typeface="Calibri"/>
                <a:sym typeface="Calibri"/>
              </a:rPr>
              <a:t>+3 points</a:t>
            </a:r>
            <a:endParaRPr b="1" sz="1700">
              <a:solidFill>
                <a:srgbClr val="002C5C"/>
              </a:solidFill>
              <a:latin typeface="Calibri"/>
              <a:ea typeface="Calibri"/>
              <a:cs typeface="Calibri"/>
              <a:sym typeface="Calibri"/>
            </a:endParaRPr>
          </a:p>
          <a:p>
            <a:pPr indent="-336550" lvl="0" marL="457200" rtl="0" algn="l">
              <a:lnSpc>
                <a:spcPct val="100000"/>
              </a:lnSpc>
              <a:spcBef>
                <a:spcPts val="0"/>
              </a:spcBef>
              <a:spcAft>
                <a:spcPts val="0"/>
              </a:spcAft>
              <a:buClr>
                <a:srgbClr val="002C5C"/>
              </a:buClr>
              <a:buSzPts val="1700"/>
              <a:buFont typeface="Calibri"/>
              <a:buChar char="●"/>
            </a:pPr>
            <a:r>
              <a:rPr lang="en" sz="1700">
                <a:solidFill>
                  <a:srgbClr val="002C5C"/>
                </a:solidFill>
                <a:highlight>
                  <a:srgbClr val="FFFF00"/>
                </a:highlight>
                <a:latin typeface="Calibri"/>
                <a:ea typeface="Calibri"/>
                <a:cs typeface="Calibri"/>
                <a:sym typeface="Calibri"/>
              </a:rPr>
              <a:t>Post a minimum of 3 posts each quarter and tag @ucsc_sportsclubs. </a:t>
            </a:r>
            <a:r>
              <a:rPr b="1" lang="en" sz="1700">
                <a:solidFill>
                  <a:srgbClr val="002C5C"/>
                </a:solidFill>
                <a:highlight>
                  <a:srgbClr val="FFFF00"/>
                </a:highlight>
                <a:latin typeface="Calibri"/>
                <a:ea typeface="Calibri"/>
                <a:cs typeface="Calibri"/>
                <a:sym typeface="Calibri"/>
              </a:rPr>
              <a:t>+1 point</a:t>
            </a:r>
            <a:endParaRPr b="1" sz="1700">
              <a:solidFill>
                <a:srgbClr val="002C5C"/>
              </a:solidFill>
              <a:highlight>
                <a:srgbClr val="FFFF00"/>
              </a:highlight>
              <a:latin typeface="Calibri"/>
              <a:ea typeface="Calibri"/>
              <a:cs typeface="Calibri"/>
              <a:sym typeface="Calibri"/>
            </a:endParaRPr>
          </a:p>
          <a:p>
            <a:pPr indent="-336550" lvl="0" marL="457200" rtl="0" algn="l">
              <a:lnSpc>
                <a:spcPct val="100000"/>
              </a:lnSpc>
              <a:spcBef>
                <a:spcPts val="0"/>
              </a:spcBef>
              <a:spcAft>
                <a:spcPts val="0"/>
              </a:spcAft>
              <a:buClr>
                <a:srgbClr val="002C5C"/>
              </a:buClr>
              <a:buSzPts val="1700"/>
              <a:buFont typeface="Calibri"/>
              <a:buChar char="●"/>
            </a:pPr>
            <a:r>
              <a:rPr lang="en" sz="1700">
                <a:solidFill>
                  <a:srgbClr val="002C5C"/>
                </a:solidFill>
                <a:highlight>
                  <a:srgbClr val="FFFF00"/>
                </a:highlight>
                <a:latin typeface="Calibri"/>
                <a:ea typeface="Calibri"/>
                <a:cs typeface="Calibri"/>
                <a:sym typeface="Calibri"/>
              </a:rPr>
              <a:t>Post a minimum of 7 posts each quarter and tag @ucsc_sportsclubs. </a:t>
            </a:r>
            <a:r>
              <a:rPr b="1" lang="en" sz="1700">
                <a:solidFill>
                  <a:srgbClr val="002C5C"/>
                </a:solidFill>
                <a:highlight>
                  <a:srgbClr val="FFFF00"/>
                </a:highlight>
                <a:latin typeface="Calibri"/>
                <a:ea typeface="Calibri"/>
                <a:cs typeface="Calibri"/>
                <a:sym typeface="Calibri"/>
              </a:rPr>
              <a:t>+3 points </a:t>
            </a:r>
            <a:endParaRPr b="1" sz="1900">
              <a:solidFill>
                <a:srgbClr val="002C5C"/>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Membership Engagement Proof	</a:t>
            </a:r>
            <a:endParaRPr b="1">
              <a:solidFill>
                <a:srgbClr val="002C5C"/>
              </a:solidFill>
            </a:endParaRPr>
          </a:p>
        </p:txBody>
      </p:sp>
      <p:sp>
        <p:nvSpPr>
          <p:cNvPr id="178" name="Google Shape;178;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Provide screenshots or photos that show proof that you have earned those points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Label what each screenshot/photo refers to</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Reach out to your respected advisor if you have any questions or need help providing proof</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Point Deductions</a:t>
            </a:r>
            <a:endParaRPr b="1">
              <a:solidFill>
                <a:srgbClr val="002C5C"/>
              </a:solidFill>
            </a:endParaRPr>
          </a:p>
        </p:txBody>
      </p:sp>
      <p:sp>
        <p:nvSpPr>
          <p:cNvPr id="184" name="Google Shape;184;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500">
                <a:solidFill>
                  <a:srgbClr val="002C5C"/>
                </a:solidFill>
                <a:latin typeface="Calibri"/>
                <a:ea typeface="Calibri"/>
                <a:cs typeface="Calibri"/>
                <a:sym typeface="Calibri"/>
              </a:rPr>
              <a:t>Sport Clubs organizations are subject to point deductions, the number of points being deduced are dependent on which policies are violated, and the number of times a policy has been violated.</a:t>
            </a:r>
            <a:endParaRPr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Submitting travel requests within 12 business days of departure. </a:t>
            </a:r>
            <a:r>
              <a:rPr b="1" lang="en" sz="1500">
                <a:solidFill>
                  <a:srgbClr val="002C5C"/>
                </a:solidFill>
                <a:latin typeface="Calibri"/>
                <a:ea typeface="Calibri"/>
                <a:cs typeface="Calibri"/>
                <a:sym typeface="Calibri"/>
              </a:rPr>
              <a:t>-1 point </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Submitting completed travel rosters within 4 business days of departure.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Submitting facility requests after quarterly deadline. -</a:t>
            </a:r>
            <a:r>
              <a:rPr b="1" lang="en" sz="1500">
                <a:solidFill>
                  <a:srgbClr val="002C5C"/>
                </a:solidFill>
                <a:latin typeface="Calibri"/>
                <a:ea typeface="Calibri"/>
                <a:cs typeface="Calibri"/>
                <a:sym typeface="Calibri"/>
              </a:rPr>
              <a:t>1 point </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Member found improperly registered during practice audit. </a:t>
            </a:r>
            <a:r>
              <a:rPr b="1" lang="en" sz="1500">
                <a:solidFill>
                  <a:srgbClr val="002C5C"/>
                </a:solidFill>
                <a:latin typeface="Calibri"/>
                <a:ea typeface="Calibri"/>
                <a:cs typeface="Calibri"/>
                <a:sym typeface="Calibri"/>
              </a:rPr>
              <a:t>-1/member</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Failure to document and properly report an incident during club operation.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Failure to meet with Sport Clubs professional staff for a monthly club officer meeting.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Failure to provide representation in attendance at mandatory Sport Clubs workshops. </a:t>
            </a:r>
            <a:r>
              <a:rPr b="1" lang="en" sz="1500">
                <a:solidFill>
                  <a:srgbClr val="002C5C"/>
                </a:solidFill>
                <a:latin typeface="Calibri"/>
                <a:ea typeface="Calibri"/>
                <a:cs typeface="Calibri"/>
                <a:sym typeface="Calibri"/>
              </a:rPr>
              <a:t>-1 point</a:t>
            </a:r>
            <a:endParaRPr b="1" sz="2100">
              <a:solidFill>
                <a:srgbClr val="002C5C"/>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Total Points </a:t>
            </a:r>
            <a:endParaRPr b="1">
              <a:solidFill>
                <a:srgbClr val="002C5C"/>
              </a:solidFill>
            </a:endParaRPr>
          </a:p>
        </p:txBody>
      </p:sp>
      <p:graphicFrame>
        <p:nvGraphicFramePr>
          <p:cNvPr id="190" name="Google Shape;190;p35"/>
          <p:cNvGraphicFramePr/>
          <p:nvPr/>
        </p:nvGraphicFramePr>
        <p:xfrm>
          <a:off x="2682575" y="586975"/>
          <a:ext cx="3000000" cy="3000000"/>
        </p:xfrm>
        <a:graphic>
          <a:graphicData uri="http://schemas.openxmlformats.org/drawingml/2006/table">
            <a:tbl>
              <a:tblPr>
                <a:noFill/>
                <a:tableStyleId>{67A24FF6-51CF-453F-8FCC-E7511EBE2DCD}</a:tableStyleId>
              </a:tblPr>
              <a:tblGrid>
                <a:gridCol w="3110650"/>
                <a:gridCol w="3110650"/>
              </a:tblGrid>
              <a:tr h="240750">
                <a:tc>
                  <a:txBody>
                    <a:bodyPr/>
                    <a:lstStyle/>
                    <a:p>
                      <a:pPr indent="0" lvl="0" marL="0" rtl="0" algn="l">
                        <a:spcBef>
                          <a:spcPts val="0"/>
                        </a:spcBef>
                        <a:spcAft>
                          <a:spcPts val="0"/>
                        </a:spcAft>
                        <a:buNone/>
                      </a:pPr>
                      <a:r>
                        <a:rPr b="1" lang="en" sz="1100">
                          <a:solidFill>
                            <a:srgbClr val="002C5C"/>
                          </a:solidFill>
                        </a:rPr>
                        <a:t>Section</a:t>
                      </a:r>
                      <a:r>
                        <a:rPr lang="en" sz="1100">
                          <a:solidFill>
                            <a:srgbClr val="002C5C"/>
                          </a:solidFill>
                        </a:rPr>
                        <a:t> </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b="1" lang="en" sz="1100">
                          <a:solidFill>
                            <a:srgbClr val="002C5C"/>
                          </a:solidFill>
                        </a:rPr>
                        <a:t>Total Points</a:t>
                      </a:r>
                      <a:endParaRPr b="1"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lang="en" sz="1100">
                          <a:solidFill>
                            <a:srgbClr val="002C5C"/>
                          </a:solidFill>
                        </a:rPr>
                        <a:t>Administration</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lang="en" sz="1100">
                          <a:solidFill>
                            <a:srgbClr val="002C5C"/>
                          </a:solidFill>
                        </a:rPr>
                        <a:t>x/10</a:t>
                      </a:r>
                      <a:endParaRPr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lang="en" sz="1100">
                          <a:solidFill>
                            <a:srgbClr val="002C5C"/>
                          </a:solidFill>
                        </a:rPr>
                        <a:t>Health &amp; Safety</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lang="en" sz="1100">
                          <a:solidFill>
                            <a:srgbClr val="002C5C"/>
                          </a:solidFill>
                        </a:rPr>
                        <a:t>x/9</a:t>
                      </a:r>
                      <a:endParaRPr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lang="en" sz="1100">
                          <a:solidFill>
                            <a:srgbClr val="002C5C"/>
                          </a:solidFill>
                        </a:rPr>
                        <a:t>Community Service</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lang="en" sz="1100">
                          <a:solidFill>
                            <a:srgbClr val="002C5C"/>
                          </a:solidFill>
                        </a:rPr>
                        <a:t>x/10</a:t>
                      </a:r>
                      <a:endParaRPr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lang="en" sz="1100">
                          <a:solidFill>
                            <a:srgbClr val="002C5C"/>
                          </a:solidFill>
                        </a:rPr>
                        <a:t>Competitions &amp; Events </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lang="en" sz="1100">
                          <a:solidFill>
                            <a:srgbClr val="002C5C"/>
                          </a:solidFill>
                        </a:rPr>
                        <a:t>x/21</a:t>
                      </a:r>
                      <a:endParaRPr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lang="en" sz="1100">
                          <a:solidFill>
                            <a:srgbClr val="002C5C"/>
                          </a:solidFill>
                        </a:rPr>
                        <a:t>Coaches, Volunteers, Instructors </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lang="en" sz="1100">
                          <a:solidFill>
                            <a:srgbClr val="002C5C"/>
                          </a:solidFill>
                        </a:rPr>
                        <a:t>x/31</a:t>
                      </a:r>
                      <a:endParaRPr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lang="en" sz="1100">
                          <a:solidFill>
                            <a:srgbClr val="002C5C"/>
                          </a:solidFill>
                        </a:rPr>
                        <a:t>Travel</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lang="en" sz="1100">
                          <a:solidFill>
                            <a:srgbClr val="002C5C"/>
                          </a:solidFill>
                        </a:rPr>
                        <a:t>x/30</a:t>
                      </a:r>
                      <a:endParaRPr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lang="en" sz="1100">
                          <a:solidFill>
                            <a:srgbClr val="002C5C"/>
                          </a:solidFill>
                        </a:rPr>
                        <a:t>Team GPA </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lang="en" sz="1100">
                          <a:solidFill>
                            <a:srgbClr val="002C5C"/>
                          </a:solidFill>
                        </a:rPr>
                        <a:t>x/4</a:t>
                      </a:r>
                      <a:endParaRPr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lang="en" sz="1100">
                          <a:solidFill>
                            <a:srgbClr val="002C5C"/>
                          </a:solidFill>
                        </a:rPr>
                        <a:t>Fundraising &amp; Sponsorships </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lang="en" sz="1100">
                          <a:solidFill>
                            <a:srgbClr val="002C5C"/>
                          </a:solidFill>
                        </a:rPr>
                        <a:t>x/14</a:t>
                      </a:r>
                      <a:endParaRPr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lang="en" sz="1100">
                          <a:solidFill>
                            <a:srgbClr val="002C5C"/>
                          </a:solidFill>
                        </a:rPr>
                        <a:t>Membership Engagement </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lang="en" sz="1100">
                          <a:solidFill>
                            <a:srgbClr val="002C5C"/>
                          </a:solidFill>
                        </a:rPr>
                        <a:t>x/14</a:t>
                      </a:r>
                      <a:endParaRPr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lang="en" sz="1100">
                          <a:solidFill>
                            <a:srgbClr val="002C5C"/>
                          </a:solidFill>
                        </a:rPr>
                        <a:t>Point Deductions </a:t>
                      </a:r>
                      <a:endParaRPr sz="1100">
                        <a:solidFill>
                          <a:srgbClr val="002C5C"/>
                        </a:solidFill>
                      </a:endParaRPr>
                    </a:p>
                  </a:txBody>
                  <a:tcPr marT="91425" marB="91425" marR="91425" marL="91425"/>
                </a:tc>
                <a:tc>
                  <a:txBody>
                    <a:bodyPr/>
                    <a:lstStyle/>
                    <a:p>
                      <a:pPr indent="0" lvl="0" marL="0" rtl="0" algn="l">
                        <a:spcBef>
                          <a:spcPts val="0"/>
                        </a:spcBef>
                        <a:spcAft>
                          <a:spcPts val="0"/>
                        </a:spcAft>
                        <a:buNone/>
                      </a:pPr>
                      <a:r>
                        <a:rPr lang="en" sz="1100">
                          <a:solidFill>
                            <a:srgbClr val="002C5C"/>
                          </a:solidFill>
                        </a:rPr>
                        <a:t>-x</a:t>
                      </a:r>
                      <a:endParaRPr sz="1100">
                        <a:solidFill>
                          <a:srgbClr val="002C5C"/>
                        </a:solidFill>
                      </a:endParaRPr>
                    </a:p>
                  </a:txBody>
                  <a:tcPr marT="91425" marB="91425" marR="91425" marL="91425"/>
                </a:tc>
              </a:tr>
              <a:tr h="240750">
                <a:tc>
                  <a:txBody>
                    <a:bodyPr/>
                    <a:lstStyle/>
                    <a:p>
                      <a:pPr indent="0" lvl="0" marL="0" rtl="0" algn="l">
                        <a:spcBef>
                          <a:spcPts val="0"/>
                        </a:spcBef>
                        <a:spcAft>
                          <a:spcPts val="0"/>
                        </a:spcAft>
                        <a:buNone/>
                      </a:pPr>
                      <a:r>
                        <a:rPr b="1" lang="en" sz="1100">
                          <a:solidFill>
                            <a:srgbClr val="002C5C"/>
                          </a:solidFill>
                        </a:rPr>
                        <a:t>Total Points </a:t>
                      </a:r>
                      <a:endParaRPr b="1" sz="1100">
                        <a:solidFill>
                          <a:srgbClr val="002C5C"/>
                        </a:solidFill>
                      </a:endParaRPr>
                    </a:p>
                  </a:txBody>
                  <a:tcPr marT="91425" marB="91425" marR="91425" marL="91425"/>
                </a:tc>
                <a:tc>
                  <a:txBody>
                    <a:bodyPr/>
                    <a:lstStyle/>
                    <a:p>
                      <a:pPr indent="0" lvl="0" marL="0" rtl="0" algn="l">
                        <a:spcBef>
                          <a:spcPts val="0"/>
                        </a:spcBef>
                        <a:spcAft>
                          <a:spcPts val="0"/>
                        </a:spcAft>
                        <a:buNone/>
                      </a:pPr>
                      <a:r>
                        <a:t/>
                      </a:r>
                      <a:endParaRPr sz="1100">
                        <a:solidFill>
                          <a:srgbClr val="002C5C"/>
                        </a:solidFill>
                      </a:endParaRPr>
                    </a:p>
                  </a:txBody>
                  <a:tcPr marT="91425" marB="91425" marR="91425" marL="91425"/>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This Years Budget (FY24)	</a:t>
            </a:r>
            <a:endParaRPr b="1">
              <a:solidFill>
                <a:srgbClr val="002C5C"/>
              </a:solidFill>
            </a:endParaRPr>
          </a:p>
        </p:txBody>
      </p:sp>
      <p:sp>
        <p:nvSpPr>
          <p:cNvPr id="196" name="Google Shape;196;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2C5C"/>
                </a:solidFill>
              </a:rPr>
              <a:t>Explain where your budget was used </a:t>
            </a:r>
            <a:endParaRPr>
              <a:solidFill>
                <a:srgbClr val="002C5C"/>
              </a:solidFill>
            </a:endParaRPr>
          </a:p>
          <a:p>
            <a:pPr indent="-342900" lvl="0" marL="457200" rtl="0" algn="l">
              <a:spcBef>
                <a:spcPts val="1200"/>
              </a:spcBef>
              <a:spcAft>
                <a:spcPts val="0"/>
              </a:spcAft>
              <a:buClr>
                <a:srgbClr val="002C5C"/>
              </a:buClr>
              <a:buSzPts val="1800"/>
              <a:buChar char="●"/>
            </a:pPr>
            <a:r>
              <a:rPr lang="en">
                <a:solidFill>
                  <a:srgbClr val="002C5C"/>
                </a:solidFill>
              </a:rPr>
              <a:t>Travel</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Equipment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Officials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League Dues</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Etc.  </a:t>
            </a:r>
            <a:endParaRPr>
              <a:solidFill>
                <a:srgbClr val="002C5C"/>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Next </a:t>
            </a:r>
            <a:r>
              <a:rPr b="1" lang="en">
                <a:solidFill>
                  <a:srgbClr val="002C5C"/>
                </a:solidFill>
              </a:rPr>
              <a:t>Year's</a:t>
            </a:r>
            <a:r>
              <a:rPr b="1" lang="en">
                <a:solidFill>
                  <a:srgbClr val="002C5C"/>
                </a:solidFill>
              </a:rPr>
              <a:t> Budget (FY25)</a:t>
            </a:r>
            <a:endParaRPr b="1">
              <a:solidFill>
                <a:srgbClr val="002C5C"/>
              </a:solidFill>
            </a:endParaRPr>
          </a:p>
        </p:txBody>
      </p:sp>
      <p:sp>
        <p:nvSpPr>
          <p:cNvPr id="202" name="Google Shape;202;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2C5C"/>
                </a:solidFill>
              </a:rPr>
              <a:t>Explain where the money will go</a:t>
            </a:r>
            <a:endParaRPr>
              <a:solidFill>
                <a:srgbClr val="002C5C"/>
              </a:solidFill>
            </a:endParaRPr>
          </a:p>
          <a:p>
            <a:pPr indent="-342900" lvl="0" marL="457200" rtl="0" algn="l">
              <a:spcBef>
                <a:spcPts val="1200"/>
              </a:spcBef>
              <a:spcAft>
                <a:spcPts val="0"/>
              </a:spcAft>
              <a:buClr>
                <a:srgbClr val="002C5C"/>
              </a:buClr>
              <a:buSzPts val="1800"/>
              <a:buChar char="●"/>
            </a:pPr>
            <a:r>
              <a:rPr lang="en">
                <a:solidFill>
                  <a:srgbClr val="002C5C"/>
                </a:solidFill>
              </a:rPr>
              <a:t>Travel</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Equipment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Officials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League Dues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Etc. </a:t>
            </a:r>
            <a:endParaRPr>
              <a:solidFill>
                <a:srgbClr val="002C5C"/>
              </a:solidFill>
            </a:endParaRPr>
          </a:p>
          <a:p>
            <a:pPr indent="0" lvl="0" marL="0" rtl="0" algn="l">
              <a:spcBef>
                <a:spcPts val="1200"/>
              </a:spcBef>
              <a:spcAft>
                <a:spcPts val="1200"/>
              </a:spcAft>
              <a:buNone/>
            </a:pPr>
            <a:r>
              <a:t/>
            </a:r>
            <a:endParaRPr>
              <a:solidFill>
                <a:srgbClr val="002C5C"/>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We are hoping to receive 	</a:t>
            </a:r>
            <a:endParaRPr b="1">
              <a:solidFill>
                <a:srgbClr val="002C5C"/>
              </a:solidFill>
            </a:endParaRPr>
          </a:p>
        </p:txBody>
      </p:sp>
      <p:sp>
        <p:nvSpPr>
          <p:cNvPr id="208" name="Google Shape;208;p38"/>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en" sz="3500">
                <a:solidFill>
                  <a:srgbClr val="002C5C"/>
                </a:solidFill>
              </a:rPr>
              <a:t>$x.xx</a:t>
            </a:r>
            <a:endParaRPr sz="3500">
              <a:solidFill>
                <a:srgbClr val="002C5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Administration (Maximum 10 points)</a:t>
            </a:r>
            <a:endParaRPr b="1">
              <a:solidFill>
                <a:srgbClr val="002C5C"/>
              </a:solidFill>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500">
                <a:solidFill>
                  <a:srgbClr val="002C5C"/>
                </a:solidFill>
                <a:latin typeface="Calibri"/>
                <a:ea typeface="Calibri"/>
                <a:cs typeface="Calibri"/>
                <a:sym typeface="Calibri"/>
              </a:rPr>
              <a:t>In order to gain points in this category, all club members must turn in all documentation prior to appropriate deadlines including but not limited to the handbook agreement, facility requests, travel requests, driver authorizations, roster verification, budget proposals, quotes, etc. </a:t>
            </a:r>
            <a:endParaRPr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The club must have had zero “After the Fact” transactions occur. The club must also have missed less than three Sport Clubs meetings throughout the school year. </a:t>
            </a:r>
            <a:r>
              <a:rPr b="1" lang="en" sz="1500">
                <a:solidFill>
                  <a:srgbClr val="002C5C"/>
                </a:solidFill>
                <a:latin typeface="Calibri"/>
                <a:ea typeface="Calibri"/>
                <a:cs typeface="Calibri"/>
                <a:sym typeface="Calibri"/>
              </a:rPr>
              <a:t>+2 points</a:t>
            </a:r>
            <a:endParaRPr b="1" sz="1500">
              <a:solidFill>
                <a:srgbClr val="002C5C"/>
              </a:solidFill>
              <a:latin typeface="Calibri"/>
              <a:ea typeface="Calibri"/>
              <a:cs typeface="Calibri"/>
              <a:sym typeface="Calibri"/>
            </a:endParaRPr>
          </a:p>
          <a:p>
            <a:pPr indent="-323850" lvl="0" marL="457200" rtl="0" algn="l">
              <a:lnSpc>
                <a:spcPct val="100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More than three club officers register for and attend the Fall Sport Clubs Officers Workshop.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Sport Clubs organization compliant with monthly officer meeting requirements for duration of the academic year.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Club leadership documents and reconciles all financial activity with Sport Clubs professional staff, including but not limited to completed Event Revenue &amp; Expense forms if applicable, Fund Reconciliation forms, etc. </a:t>
            </a:r>
            <a:r>
              <a:rPr b="1" lang="en" sz="1500">
                <a:solidFill>
                  <a:srgbClr val="002C5C"/>
                </a:solidFill>
                <a:latin typeface="Calibri"/>
                <a:ea typeface="Calibri"/>
                <a:cs typeface="Calibri"/>
                <a:sym typeface="Calibri"/>
              </a:rPr>
              <a:t>+1 point</a:t>
            </a:r>
            <a:endParaRPr b="1" sz="1500">
              <a:solidFill>
                <a:srgbClr val="002C5C"/>
              </a:solidFill>
              <a:latin typeface="Calibri"/>
              <a:ea typeface="Calibri"/>
              <a:cs typeface="Calibri"/>
              <a:sym typeface="Calibri"/>
            </a:endParaRPr>
          </a:p>
          <a:p>
            <a:pPr indent="-323850" lvl="0" marL="457200" rtl="0" algn="l">
              <a:lnSpc>
                <a:spcPct val="115000"/>
              </a:lnSpc>
              <a:spcBef>
                <a:spcPts val="0"/>
              </a:spcBef>
              <a:spcAft>
                <a:spcPts val="0"/>
              </a:spcAft>
              <a:buClr>
                <a:srgbClr val="002C5C"/>
              </a:buClr>
              <a:buSzPts val="1500"/>
              <a:buFont typeface="Calibri"/>
              <a:buChar char="●"/>
            </a:pPr>
            <a:r>
              <a:rPr lang="en" sz="1500">
                <a:solidFill>
                  <a:srgbClr val="002C5C"/>
                </a:solidFill>
                <a:latin typeface="Calibri"/>
                <a:ea typeface="Calibri"/>
                <a:cs typeface="Calibri"/>
                <a:sym typeface="Calibri"/>
              </a:rPr>
              <a:t>Club awarded Sport Clubs organization of the month. </a:t>
            </a:r>
            <a:r>
              <a:rPr b="1" lang="en" sz="1500">
                <a:solidFill>
                  <a:srgbClr val="002C5C"/>
                </a:solidFill>
                <a:latin typeface="Calibri"/>
                <a:ea typeface="Calibri"/>
                <a:cs typeface="Calibri"/>
                <a:sym typeface="Calibri"/>
              </a:rPr>
              <a:t>+5 points</a:t>
            </a:r>
            <a:endParaRPr b="1" sz="2100">
              <a:solidFill>
                <a:srgbClr val="002C5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Administration Proof</a:t>
            </a:r>
            <a:endParaRPr b="1">
              <a:solidFill>
                <a:srgbClr val="002C5C"/>
              </a:solidFill>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Provide screenshots or photos that show proof that you have earned those </a:t>
            </a:r>
            <a:r>
              <a:rPr lang="en">
                <a:solidFill>
                  <a:srgbClr val="002C5C"/>
                </a:solidFill>
              </a:rPr>
              <a:t>points</a:t>
            </a:r>
            <a:r>
              <a:rPr lang="en">
                <a:solidFill>
                  <a:srgbClr val="002C5C"/>
                </a:solidFill>
              </a:rPr>
              <a:t>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Label what each screenshot/photo refers to</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Reach out to your respected advisor if you have any questions or need help providing proof</a:t>
            </a:r>
            <a:endParaRPr>
              <a:solidFill>
                <a:srgbClr val="002C5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Health &amp; Safety (10)</a:t>
            </a:r>
            <a:endParaRPr b="1">
              <a:solidFill>
                <a:srgbClr val="002C5C"/>
              </a:solidFill>
            </a:endParaRPr>
          </a:p>
          <a:p>
            <a:pPr indent="0" lvl="0" marL="0" rtl="0" algn="l">
              <a:spcBef>
                <a:spcPts val="0"/>
              </a:spcBef>
              <a:spcAft>
                <a:spcPts val="0"/>
              </a:spcAft>
              <a:buNone/>
            </a:pPr>
            <a:r>
              <a:t/>
            </a:r>
            <a:endParaRPr b="1">
              <a:solidFill>
                <a:srgbClr val="002C5C"/>
              </a:solidFill>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One of the high impact activity Sport Clubs organizations that require concussion baseline testing </a:t>
            </a:r>
            <a:r>
              <a:rPr b="1" lang="en" sz="1400">
                <a:solidFill>
                  <a:srgbClr val="002C5C"/>
                </a:solidFill>
                <a:latin typeface="Calibri"/>
                <a:ea typeface="Calibri"/>
                <a:cs typeface="Calibri"/>
                <a:sym typeface="Calibri"/>
              </a:rPr>
              <a:t>and</a:t>
            </a:r>
            <a:r>
              <a:rPr lang="en" sz="1400">
                <a:solidFill>
                  <a:srgbClr val="002C5C"/>
                </a:solidFill>
                <a:latin typeface="Calibri"/>
                <a:ea typeface="Calibri"/>
                <a:cs typeface="Calibri"/>
                <a:sym typeface="Calibri"/>
              </a:rPr>
              <a:t> completely compliant with Athletics &amp; Recreation Athletic Trainers’ requirements.  </a:t>
            </a:r>
            <a:r>
              <a:rPr b="1" lang="en" sz="1400">
                <a:solidFill>
                  <a:srgbClr val="002C5C"/>
                </a:solidFill>
                <a:latin typeface="Calibri"/>
                <a:ea typeface="Calibri"/>
                <a:cs typeface="Calibri"/>
                <a:sym typeface="Calibri"/>
              </a:rPr>
              <a:t>+1 point</a:t>
            </a:r>
            <a:endParaRPr b="1" sz="1400">
              <a:solidFill>
                <a:srgbClr val="002C5C"/>
              </a:solidFill>
              <a:latin typeface="Calibri"/>
              <a:ea typeface="Calibri"/>
              <a:cs typeface="Calibri"/>
              <a:sym typeface="Calibri"/>
            </a:endParaRPr>
          </a:p>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leadership submits complete and accurate accident and/or incident reports to Athletics and Recreation staff within 48 hours of the occurrence. </a:t>
            </a:r>
            <a:r>
              <a:rPr b="1" lang="en" sz="1400">
                <a:solidFill>
                  <a:srgbClr val="002C5C"/>
                </a:solidFill>
                <a:latin typeface="Calibri"/>
                <a:ea typeface="Calibri"/>
                <a:cs typeface="Calibri"/>
                <a:sym typeface="Calibri"/>
              </a:rPr>
              <a:t>+1 point</a:t>
            </a:r>
            <a:endParaRPr b="1" sz="1400">
              <a:solidFill>
                <a:srgbClr val="002C5C"/>
              </a:solidFill>
              <a:latin typeface="Calibri"/>
              <a:ea typeface="Calibri"/>
              <a:cs typeface="Calibri"/>
              <a:sym typeface="Calibri"/>
            </a:endParaRPr>
          </a:p>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has at least two Health &amp; Safety officers certified in CPR/AED/First Aid. </a:t>
            </a:r>
            <a:r>
              <a:rPr b="1" lang="en" sz="1400">
                <a:solidFill>
                  <a:srgbClr val="002C5C"/>
                </a:solidFill>
                <a:latin typeface="Calibri"/>
                <a:ea typeface="Calibri"/>
                <a:cs typeface="Calibri"/>
                <a:sym typeface="Calibri"/>
              </a:rPr>
              <a:t>+2 points</a:t>
            </a:r>
            <a:endParaRPr b="1" sz="1400">
              <a:solidFill>
                <a:srgbClr val="002C5C"/>
              </a:solidFill>
              <a:latin typeface="Calibri"/>
              <a:ea typeface="Calibri"/>
              <a:cs typeface="Calibri"/>
              <a:sym typeface="Calibri"/>
            </a:endParaRPr>
          </a:p>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has at least one additional member certified in CPR/AED/First Aid. +</a:t>
            </a:r>
            <a:r>
              <a:rPr b="1" lang="en" sz="1400">
                <a:solidFill>
                  <a:srgbClr val="002C5C"/>
                </a:solidFill>
                <a:latin typeface="Calibri"/>
                <a:ea typeface="Calibri"/>
                <a:cs typeface="Calibri"/>
                <a:sym typeface="Calibri"/>
              </a:rPr>
              <a:t>1 points</a:t>
            </a:r>
            <a:endParaRPr b="1" sz="1400">
              <a:solidFill>
                <a:srgbClr val="002C5C"/>
              </a:solidFill>
              <a:latin typeface="Calibri"/>
              <a:ea typeface="Calibri"/>
              <a:cs typeface="Calibri"/>
              <a:sym typeface="Calibri"/>
            </a:endParaRPr>
          </a:p>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Club has prepared Health &amp; Safety officers and/or certified lifeguards at all practices (verified via practice audits). +</a:t>
            </a:r>
            <a:r>
              <a:rPr b="1" lang="en" sz="1400">
                <a:solidFill>
                  <a:srgbClr val="002C5C"/>
                </a:solidFill>
                <a:latin typeface="Calibri"/>
                <a:ea typeface="Calibri"/>
                <a:cs typeface="Calibri"/>
                <a:sym typeface="Calibri"/>
              </a:rPr>
              <a:t>4 points</a:t>
            </a:r>
            <a:endParaRPr b="1" sz="1400">
              <a:solidFill>
                <a:srgbClr val="002C5C"/>
              </a:solidFill>
              <a:latin typeface="Calibri"/>
              <a:ea typeface="Calibri"/>
              <a:cs typeface="Calibri"/>
              <a:sym typeface="Calibri"/>
            </a:endParaRPr>
          </a:p>
          <a:p>
            <a:pPr indent="-317500" lvl="1" marL="914400" rtl="0" algn="l">
              <a:lnSpc>
                <a:spcPct val="115000"/>
              </a:lnSpc>
              <a:spcBef>
                <a:spcPts val="0"/>
              </a:spcBef>
              <a:spcAft>
                <a:spcPts val="0"/>
              </a:spcAft>
              <a:buClr>
                <a:srgbClr val="002C5C"/>
              </a:buClr>
              <a:buSzPts val="1400"/>
              <a:buFont typeface="Calibri"/>
              <a:buChar char="○"/>
            </a:pPr>
            <a:r>
              <a:rPr lang="en">
                <a:solidFill>
                  <a:srgbClr val="002C5C"/>
                </a:solidFill>
                <a:latin typeface="Calibri"/>
                <a:ea typeface="Calibri"/>
                <a:cs typeface="Calibri"/>
                <a:sym typeface="Calibri"/>
              </a:rPr>
              <a:t>Prepared Health &amp; Safety Officers includes: having an equipped first aid kit at the practice site, completed and valid CPR/AED/First Aid or Lifeguard certification on file with Sport Clubs administration, and knowledge of Sport Clubs professional staff personal contact information in case of emergency.</a:t>
            </a:r>
            <a:endParaRPr>
              <a:solidFill>
                <a:srgbClr val="002C5C"/>
              </a:solidFill>
              <a:latin typeface="Calibri"/>
              <a:ea typeface="Calibri"/>
              <a:cs typeface="Calibri"/>
              <a:sym typeface="Calibri"/>
            </a:endParaRPr>
          </a:p>
          <a:p>
            <a:pPr indent="-317500" lvl="0" marL="457200" rtl="0" algn="l">
              <a:lnSpc>
                <a:spcPct val="115000"/>
              </a:lnSpc>
              <a:spcBef>
                <a:spcPts val="0"/>
              </a:spcBef>
              <a:spcAft>
                <a:spcPts val="0"/>
              </a:spcAft>
              <a:buClr>
                <a:srgbClr val="002C5C"/>
              </a:buClr>
              <a:buSzPts val="1400"/>
              <a:buFont typeface="Calibri"/>
              <a:buChar char="●"/>
            </a:pPr>
            <a:r>
              <a:rPr lang="en" sz="1400">
                <a:solidFill>
                  <a:srgbClr val="002C5C"/>
                </a:solidFill>
                <a:latin typeface="Calibri"/>
                <a:ea typeface="Calibri"/>
                <a:cs typeface="Calibri"/>
                <a:sym typeface="Calibri"/>
              </a:rPr>
              <a:t>All club members complete concussion education and baseline testing prior to the first competitive scrimmage or contest. </a:t>
            </a:r>
            <a:r>
              <a:rPr b="1" lang="en" sz="1400">
                <a:solidFill>
                  <a:srgbClr val="002C5C"/>
                </a:solidFill>
                <a:latin typeface="Calibri"/>
                <a:ea typeface="Calibri"/>
                <a:cs typeface="Calibri"/>
                <a:sym typeface="Calibri"/>
              </a:rPr>
              <a:t>+1 point</a:t>
            </a:r>
            <a:endParaRPr b="1" sz="2000">
              <a:solidFill>
                <a:srgbClr val="002C5C"/>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Health &amp; Safety Proof</a:t>
            </a:r>
            <a:endParaRPr b="1">
              <a:solidFill>
                <a:srgbClr val="002C5C"/>
              </a:solidFill>
            </a:endParaRPr>
          </a:p>
          <a:p>
            <a:pPr indent="0" lvl="0" marL="0" rtl="0" algn="l">
              <a:spcBef>
                <a:spcPts val="0"/>
              </a:spcBef>
              <a:spcAft>
                <a:spcPts val="0"/>
              </a:spcAft>
              <a:buNone/>
            </a:pPr>
            <a:r>
              <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Provide screenshots or photos that show proof that you have earned those points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Label what each screenshot/photo refers to</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Reach out to your respected advisor if you have any questions or need help providing proof</a:t>
            </a:r>
            <a:endParaRPr>
              <a:solidFill>
                <a:srgbClr val="002C5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Game Officials (7)</a:t>
            </a:r>
            <a:endParaRPr b="1">
              <a:solidFill>
                <a:srgbClr val="002C5C"/>
              </a:solidFill>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One official is required for each game/contest/event. </a:t>
            </a:r>
            <a:r>
              <a:rPr b="1" lang="en">
                <a:solidFill>
                  <a:srgbClr val="002C5C"/>
                </a:solidFill>
                <a:latin typeface="Calibri"/>
                <a:ea typeface="Calibri"/>
                <a:cs typeface="Calibri"/>
                <a:sym typeface="Calibri"/>
              </a:rPr>
              <a:t>+1 point </a:t>
            </a:r>
            <a:endParaRPr b="1">
              <a:solidFill>
                <a:srgbClr val="002C5C"/>
              </a:solidFill>
              <a:latin typeface="Calibri"/>
              <a:ea typeface="Calibri"/>
              <a:cs typeface="Calibri"/>
              <a:sym typeface="Calibri"/>
            </a:endParaRPr>
          </a:p>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Two officials required for each game/contest/event. </a:t>
            </a:r>
            <a:r>
              <a:rPr b="1" lang="en">
                <a:solidFill>
                  <a:srgbClr val="002C5C"/>
                </a:solidFill>
                <a:latin typeface="Calibri"/>
                <a:ea typeface="Calibri"/>
                <a:cs typeface="Calibri"/>
                <a:sym typeface="Calibri"/>
              </a:rPr>
              <a:t>+2 points </a:t>
            </a:r>
            <a:endParaRPr b="1">
              <a:solidFill>
                <a:srgbClr val="002C5C"/>
              </a:solidFill>
              <a:latin typeface="Calibri"/>
              <a:ea typeface="Calibri"/>
              <a:cs typeface="Calibri"/>
              <a:sym typeface="Calibri"/>
            </a:endParaRPr>
          </a:p>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Three officials required for each game/contest/event. </a:t>
            </a:r>
            <a:r>
              <a:rPr b="1" lang="en">
                <a:solidFill>
                  <a:srgbClr val="002C5C"/>
                </a:solidFill>
                <a:latin typeface="Calibri"/>
                <a:ea typeface="Calibri"/>
                <a:cs typeface="Calibri"/>
                <a:sym typeface="Calibri"/>
              </a:rPr>
              <a:t>+3 points</a:t>
            </a:r>
            <a:endParaRPr b="1">
              <a:solidFill>
                <a:srgbClr val="002C5C"/>
              </a:solidFill>
              <a:latin typeface="Calibri"/>
              <a:ea typeface="Calibri"/>
              <a:cs typeface="Calibri"/>
              <a:sym typeface="Calibri"/>
            </a:endParaRPr>
          </a:p>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Four officials required for each game/contest/event. </a:t>
            </a:r>
            <a:r>
              <a:rPr b="1" lang="en">
                <a:solidFill>
                  <a:srgbClr val="002C5C"/>
                </a:solidFill>
                <a:latin typeface="Calibri"/>
                <a:ea typeface="Calibri"/>
                <a:cs typeface="Calibri"/>
                <a:sym typeface="Calibri"/>
              </a:rPr>
              <a:t>+4 points</a:t>
            </a:r>
            <a:endParaRPr b="1">
              <a:solidFill>
                <a:srgbClr val="002C5C"/>
              </a:solidFill>
              <a:latin typeface="Calibri"/>
              <a:ea typeface="Calibri"/>
              <a:cs typeface="Calibri"/>
              <a:sym typeface="Calibri"/>
            </a:endParaRPr>
          </a:p>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Club provides hospitalities to visiting officiating staff. </a:t>
            </a:r>
            <a:r>
              <a:rPr b="1" lang="en">
                <a:solidFill>
                  <a:srgbClr val="002C5C"/>
                </a:solidFill>
                <a:latin typeface="Calibri"/>
                <a:ea typeface="Calibri"/>
                <a:cs typeface="Calibri"/>
                <a:sym typeface="Calibri"/>
              </a:rPr>
              <a:t>+2 points</a:t>
            </a:r>
            <a:endParaRPr b="1">
              <a:solidFill>
                <a:srgbClr val="002C5C"/>
              </a:solidFill>
              <a:latin typeface="Calibri"/>
              <a:ea typeface="Calibri"/>
              <a:cs typeface="Calibri"/>
              <a:sym typeface="Calibri"/>
            </a:endParaRPr>
          </a:p>
          <a:p>
            <a:pPr indent="-342900" lvl="1" marL="914400" rtl="0" algn="l">
              <a:lnSpc>
                <a:spcPct val="115000"/>
              </a:lnSpc>
              <a:spcBef>
                <a:spcPts val="0"/>
              </a:spcBef>
              <a:spcAft>
                <a:spcPts val="0"/>
              </a:spcAft>
              <a:buClr>
                <a:srgbClr val="002C5C"/>
              </a:buClr>
              <a:buSzPts val="1800"/>
              <a:buFont typeface="Calibri"/>
              <a:buChar char="○"/>
            </a:pPr>
            <a:r>
              <a:rPr lang="en" sz="1800">
                <a:solidFill>
                  <a:srgbClr val="002C5C"/>
                </a:solidFill>
                <a:latin typeface="Calibri"/>
                <a:ea typeface="Calibri"/>
                <a:cs typeface="Calibri"/>
                <a:sym typeface="Calibri"/>
              </a:rPr>
              <a:t>Receipts reflecting food for officials required to receive points.</a:t>
            </a:r>
            <a:endParaRPr sz="1800">
              <a:solidFill>
                <a:srgbClr val="002C5C"/>
              </a:solidFill>
              <a:latin typeface="Calibri"/>
              <a:ea typeface="Calibri"/>
              <a:cs typeface="Calibri"/>
              <a:sym typeface="Calibri"/>
            </a:endParaRPr>
          </a:p>
          <a:p>
            <a:pPr indent="-342900" lvl="0" marL="457200" rtl="0" algn="l">
              <a:lnSpc>
                <a:spcPct val="115000"/>
              </a:lnSpc>
              <a:spcBef>
                <a:spcPts val="0"/>
              </a:spcBef>
              <a:spcAft>
                <a:spcPts val="0"/>
              </a:spcAft>
              <a:buClr>
                <a:srgbClr val="002C5C"/>
              </a:buClr>
              <a:buSzPts val="1800"/>
              <a:buFont typeface="Calibri"/>
              <a:buChar char="●"/>
            </a:pPr>
            <a:r>
              <a:rPr lang="en">
                <a:solidFill>
                  <a:srgbClr val="002C5C"/>
                </a:solidFill>
                <a:latin typeface="Calibri"/>
                <a:ea typeface="Calibri"/>
                <a:cs typeface="Calibri"/>
                <a:sym typeface="Calibri"/>
              </a:rPr>
              <a:t>Officials paid through league dues - no additional transactions required. </a:t>
            </a:r>
            <a:r>
              <a:rPr b="1" lang="en">
                <a:solidFill>
                  <a:srgbClr val="002C5C"/>
                </a:solidFill>
                <a:latin typeface="Calibri"/>
                <a:ea typeface="Calibri"/>
                <a:cs typeface="Calibri"/>
                <a:sym typeface="Calibri"/>
              </a:rPr>
              <a:t>+1 point</a:t>
            </a:r>
            <a:endParaRPr b="1" sz="2400">
              <a:solidFill>
                <a:srgbClr val="002C5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Game Official Proof</a:t>
            </a:r>
            <a:endParaRPr b="1">
              <a:solidFill>
                <a:srgbClr val="002C5C"/>
              </a:solidFill>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C5C"/>
              </a:buClr>
              <a:buSzPts val="1800"/>
              <a:buChar char="●"/>
            </a:pPr>
            <a:r>
              <a:rPr lang="en">
                <a:solidFill>
                  <a:srgbClr val="002C5C"/>
                </a:solidFill>
              </a:rPr>
              <a:t>Provide screenshots or photos that show proof that you have earned those points </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Label what each screenshot/photo refers to</a:t>
            </a:r>
            <a:endParaRPr>
              <a:solidFill>
                <a:srgbClr val="002C5C"/>
              </a:solidFill>
            </a:endParaRPr>
          </a:p>
          <a:p>
            <a:pPr indent="-342900" lvl="0" marL="457200" rtl="0" algn="l">
              <a:spcBef>
                <a:spcPts val="0"/>
              </a:spcBef>
              <a:spcAft>
                <a:spcPts val="0"/>
              </a:spcAft>
              <a:buClr>
                <a:srgbClr val="002C5C"/>
              </a:buClr>
              <a:buSzPts val="1800"/>
              <a:buChar char="●"/>
            </a:pPr>
            <a:r>
              <a:rPr lang="en">
                <a:solidFill>
                  <a:srgbClr val="002C5C"/>
                </a:solidFill>
              </a:rPr>
              <a:t>Reach out to your respected advisor if you have any questions or need help providing proof</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2C5C"/>
                </a:solidFill>
              </a:rPr>
              <a:t>Community Service (10)</a:t>
            </a:r>
            <a:endParaRPr b="1">
              <a:solidFill>
                <a:srgbClr val="002C5C"/>
              </a:solidFill>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en" sz="1600">
                <a:solidFill>
                  <a:srgbClr val="002C5C"/>
                </a:solidFill>
                <a:latin typeface="Calibri"/>
                <a:ea typeface="Calibri"/>
                <a:cs typeface="Calibri"/>
                <a:sym typeface="Calibri"/>
              </a:rPr>
              <a:t>Volunteer time/labor/services for a non-profit or community-affiliated organization. Community service must be verified via the form found on the Sport Clubs Officer Resource webpage. Clubs may not receive monetary awards in exchange for volunteering for it to count towards points in this category (see Rule 17.ix). </a:t>
            </a:r>
            <a:r>
              <a:rPr lang="en" sz="1600">
                <a:solidFill>
                  <a:srgbClr val="002C5C"/>
                </a:solidFill>
                <a:latin typeface="Calibri"/>
                <a:ea typeface="Calibri"/>
                <a:cs typeface="Calibri"/>
                <a:sym typeface="Calibri"/>
              </a:rPr>
              <a:t>This category is capped at 10 points. Individuals that reach 10 hours of service count toward category total.</a:t>
            </a:r>
            <a:endParaRPr sz="1600">
              <a:solidFill>
                <a:srgbClr val="002C5C"/>
              </a:solidFill>
              <a:latin typeface="Calibri"/>
              <a:ea typeface="Calibri"/>
              <a:cs typeface="Calibri"/>
              <a:sym typeface="Calibri"/>
            </a:endParaRPr>
          </a:p>
          <a:p>
            <a:pPr indent="-330200" lvl="0" marL="457200" rtl="0" algn="l">
              <a:lnSpc>
                <a:spcPct val="100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One member completes one hour of verified community service (cap 10 hours) = </a:t>
            </a:r>
            <a:r>
              <a:rPr b="1" lang="en" sz="1600">
                <a:solidFill>
                  <a:srgbClr val="002C5C"/>
                </a:solidFill>
                <a:latin typeface="Calibri"/>
                <a:ea typeface="Calibri"/>
                <a:cs typeface="Calibri"/>
                <a:sym typeface="Calibri"/>
              </a:rPr>
              <a:t>0.1 points</a:t>
            </a:r>
            <a:endParaRPr b="1" sz="1600">
              <a:solidFill>
                <a:srgbClr val="002C5C"/>
              </a:solidFill>
              <a:latin typeface="Calibri"/>
              <a:ea typeface="Calibri"/>
              <a:cs typeface="Calibri"/>
              <a:sym typeface="Calibri"/>
            </a:endParaRPr>
          </a:p>
          <a:p>
            <a:pPr indent="-330200" lvl="0" marL="457200" rtl="0" algn="l">
              <a:lnSpc>
                <a:spcPct val="100000"/>
              </a:lnSpc>
              <a:spcBef>
                <a:spcPts val="0"/>
              </a:spcBef>
              <a:spcAft>
                <a:spcPts val="0"/>
              </a:spcAft>
              <a:buClr>
                <a:srgbClr val="002C5C"/>
              </a:buClr>
              <a:buSzPts val="1600"/>
              <a:buFont typeface="Calibri"/>
              <a:buChar char="●"/>
            </a:pPr>
            <a:r>
              <a:rPr lang="en" sz="1600">
                <a:solidFill>
                  <a:srgbClr val="002C5C"/>
                </a:solidFill>
                <a:latin typeface="Calibri"/>
                <a:ea typeface="Calibri"/>
                <a:cs typeface="Calibri"/>
                <a:sym typeface="Calibri"/>
              </a:rPr>
              <a:t>10 members complete 1 hour OR 1 member completes 10 hours = </a:t>
            </a:r>
            <a:r>
              <a:rPr b="1" lang="en" sz="1600">
                <a:solidFill>
                  <a:srgbClr val="002C5C"/>
                </a:solidFill>
                <a:latin typeface="Calibri"/>
                <a:ea typeface="Calibri"/>
                <a:cs typeface="Calibri"/>
                <a:sym typeface="Calibri"/>
              </a:rPr>
              <a:t>1 point</a:t>
            </a:r>
            <a:endParaRPr b="1" sz="2200">
              <a:solidFill>
                <a:srgbClr val="002C5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