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CBEFAC-EA3F-412B-AB4B-4136529CA089}">
  <a:tblStyle styleId="{5BCBEFAC-EA3F-412B-AB4B-4136529CA0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8b1130b6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8b1130b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2b0fba4c9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2b0fba4c9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2b0fba4c93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2b0fba4c93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8b1130b6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8b1130b6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8b1130b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48b1130b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39974db4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39974db4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b0fba4c93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2b0fba4c93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39b67e0b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39b67e0b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5fc86f0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5fc86f0b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5fc86f0b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5fc86f0b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5fc86f0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5fc86f0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b0fba4c9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b0fba4c9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6d097fb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6d097fb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39974db4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39974db4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b0fba4c93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b0fba4c93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b0fba4c93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b0fba4c93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b0fba4c9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b0fba4c9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b0fba4c93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b0fba4c93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b0fba4c9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2b0fba4c9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b0fba4c9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b0fba4c9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b0fba4c93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b0fba4c93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b0fba4c93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b0fba4c93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39974db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39974db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b0fba4c93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2b0fba4c93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b0fba4c93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2b0fba4c93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2b0fba4c93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2b0fba4c93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b0fba4c9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2b0fba4c9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2b0fba4c9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2b0fba4c9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2b0fba4c93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2b0fba4c93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39974db4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839974db4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b0fba4c93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b0fba4c9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0d0a822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0d0a822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839974db4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839974db4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b0fba4c9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b0fba4c9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b0fba4c93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2b0fba4c93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b0fba4c9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b0fba4c9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2b0fba4c9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2b0fba4c9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441f1790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441f1790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39974db4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839974db4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b0fba4c9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b0fba4c9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reate.kahoot.it/share/sport-club-fall-orientation/c16135bd-33b9-4ba8-9a85-8ba9c002983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ucsc.dserec.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spreadsheets/d/153rplTF_2YDkqE7jsnPX7ge4kdIodoR3/edit?usp=drive_link&amp;ouid=117292827181743929166&amp;rtpof=true&amp;sd=true" TargetMode="External"/><Relationship Id="rId4" Type="http://schemas.openxmlformats.org/officeDocument/2006/relationships/hyperlink" Target="mailto:jaime.davis@roadrebe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recreation.ucsc.edu/sportclubs/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002C5C"/>
                </a:solidFill>
              </a:rPr>
              <a:t>Welcome! </a:t>
            </a:r>
            <a:endParaRPr b="1" sz="6000">
              <a:solidFill>
                <a:srgbClr val="002C5C"/>
              </a:solidFill>
            </a:endParaRPr>
          </a:p>
        </p:txBody>
      </p:sp>
      <p:sp>
        <p:nvSpPr>
          <p:cNvPr id="55" name="Google Shape;55;p13"/>
          <p:cNvSpPr txBox="1"/>
          <p:nvPr>
            <p:ph idx="1" type="body"/>
          </p:nvPr>
        </p:nvSpPr>
        <p:spPr>
          <a:xfrm>
            <a:off x="832500" y="1391200"/>
            <a:ext cx="3299400" cy="385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900">
                <a:solidFill>
                  <a:srgbClr val="FDC700"/>
                </a:solidFill>
              </a:rPr>
              <a:t>Please sign in!</a:t>
            </a:r>
            <a:endParaRPr sz="2900">
              <a:solidFill>
                <a:srgbClr val="FDC700"/>
              </a:solidFill>
            </a:endParaRPr>
          </a:p>
        </p:txBody>
      </p:sp>
      <p:pic>
        <p:nvPicPr>
          <p:cNvPr id="56" name="Google Shape;56;p13"/>
          <p:cNvPicPr preferRelativeResize="0"/>
          <p:nvPr/>
        </p:nvPicPr>
        <p:blipFill>
          <a:blip r:embed="rId3">
            <a:alphaModFix/>
          </a:blip>
          <a:stretch>
            <a:fillRect/>
          </a:stretch>
        </p:blipFill>
        <p:spPr>
          <a:xfrm>
            <a:off x="4572000" y="621450"/>
            <a:ext cx="4007876" cy="4007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High Impact Club Registration Reminder</a:t>
            </a:r>
            <a:endParaRPr b="1">
              <a:solidFill>
                <a:srgbClr val="FDC700"/>
              </a:solidFill>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2C5C"/>
                </a:solidFill>
              </a:rPr>
              <a:t>The following must be completed &amp; approved to be approved active. All links are provided on DSE when you register</a:t>
            </a:r>
            <a:endParaRPr>
              <a:solidFill>
                <a:srgbClr val="002C5C"/>
              </a:solidFill>
            </a:endParaRPr>
          </a:p>
          <a:p>
            <a:pPr indent="-342900" lvl="0" marL="457200" rtl="0" algn="l">
              <a:spcBef>
                <a:spcPts val="1200"/>
              </a:spcBef>
              <a:spcAft>
                <a:spcPts val="0"/>
              </a:spcAft>
              <a:buClr>
                <a:srgbClr val="002C5C"/>
              </a:buClr>
              <a:buSzPts val="1800"/>
              <a:buChar char="●"/>
            </a:pPr>
            <a:r>
              <a:rPr lang="en">
                <a:solidFill>
                  <a:srgbClr val="002C5C"/>
                </a:solidFill>
              </a:rPr>
              <a:t>Physical Examination</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Concussion Vital Signs Baseline Test</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Concussion Education (Canvas)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Sports Medicine Profile (SWOL)</a:t>
            </a:r>
            <a:endParaRPr>
              <a:solidFill>
                <a:srgbClr val="002C5C"/>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Required to Complete Education &amp; Baseline Testing</a:t>
            </a:r>
            <a:endParaRPr b="1">
              <a:solidFill>
                <a:srgbClr val="FDC700"/>
              </a:solidFill>
            </a:endParaRPr>
          </a:p>
        </p:txBody>
      </p:sp>
      <p:sp>
        <p:nvSpPr>
          <p:cNvPr id="124" name="Google Shape;124;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55000" lnSpcReduction="20000"/>
          </a:bodyPr>
          <a:lstStyle/>
          <a:p>
            <a:pPr indent="-354330" lvl="0" marL="457200" rtl="0" algn="l">
              <a:spcBef>
                <a:spcPts val="0"/>
              </a:spcBef>
              <a:spcAft>
                <a:spcPts val="0"/>
              </a:spcAft>
              <a:buClr>
                <a:srgbClr val="002C5C"/>
              </a:buClr>
              <a:buSzPct val="100000"/>
              <a:buChar char="●"/>
            </a:pPr>
            <a:r>
              <a:rPr lang="en" sz="3600">
                <a:solidFill>
                  <a:srgbClr val="002C5C"/>
                </a:solidFill>
              </a:rPr>
              <a:t>Cycling</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Equestrian</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Grappling</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Ice Hockey</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Judo</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Men’s Lacrosse</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Women’s Lacrosse</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Men’s Rugby</a:t>
            </a:r>
            <a:endParaRPr sz="3600">
              <a:solidFill>
                <a:srgbClr val="002C5C"/>
              </a:solidFill>
            </a:endParaRPr>
          </a:p>
          <a:p>
            <a:pPr indent="-354330" lvl="0" marL="457200" rtl="0" algn="l">
              <a:spcBef>
                <a:spcPts val="0"/>
              </a:spcBef>
              <a:spcAft>
                <a:spcPts val="0"/>
              </a:spcAft>
              <a:buClr>
                <a:srgbClr val="002C5C"/>
              </a:buClr>
              <a:buSzPct val="100000"/>
              <a:buChar char="●"/>
            </a:pPr>
            <a:r>
              <a:rPr lang="en" sz="3600">
                <a:solidFill>
                  <a:srgbClr val="002C5C"/>
                </a:solidFill>
              </a:rPr>
              <a:t>Women’s Rugby</a:t>
            </a:r>
            <a:endParaRPr sz="3600">
              <a:solidFill>
                <a:srgbClr val="002C5C"/>
              </a:solidFill>
            </a:endParaRPr>
          </a:p>
          <a:p>
            <a:pPr indent="0" lvl="0" marL="0" rtl="0" algn="l">
              <a:spcBef>
                <a:spcPts val="1200"/>
              </a:spcBef>
              <a:spcAft>
                <a:spcPts val="0"/>
              </a:spcAft>
              <a:buNone/>
            </a:pPr>
            <a:r>
              <a:t/>
            </a:r>
            <a:endParaRPr sz="2000">
              <a:solidFill>
                <a:srgbClr val="002C5C"/>
              </a:solidFill>
            </a:endParaRPr>
          </a:p>
          <a:p>
            <a:pPr indent="0" lvl="0" marL="457200" rtl="0" algn="l">
              <a:spcBef>
                <a:spcPts val="1200"/>
              </a:spcBef>
              <a:spcAft>
                <a:spcPts val="1200"/>
              </a:spcAft>
              <a:buNone/>
            </a:pPr>
            <a:r>
              <a:t/>
            </a:r>
            <a:endParaRPr sz="1800"/>
          </a:p>
        </p:txBody>
      </p:sp>
      <p:sp>
        <p:nvSpPr>
          <p:cNvPr id="125" name="Google Shape;125;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Softball</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Men’s Soccer </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Women’s Soccer</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Men’s Ultimate </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Women’s Ultimate </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Triathlon</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Men’s Water Polo</a:t>
            </a:r>
            <a:endParaRPr sz="1950">
              <a:solidFill>
                <a:srgbClr val="002C5C"/>
              </a:solidFill>
            </a:endParaRPr>
          </a:p>
          <a:p>
            <a:pPr indent="-352425" lvl="0" marL="457200" marR="0" rtl="0" algn="l">
              <a:lnSpc>
                <a:spcPct val="115000"/>
              </a:lnSpc>
              <a:spcBef>
                <a:spcPts val="0"/>
              </a:spcBef>
              <a:spcAft>
                <a:spcPts val="0"/>
              </a:spcAft>
              <a:buClr>
                <a:srgbClr val="002C5C"/>
              </a:buClr>
              <a:buSzPts val="1950"/>
              <a:buChar char="●"/>
            </a:pPr>
            <a:r>
              <a:rPr lang="en" sz="1950">
                <a:solidFill>
                  <a:srgbClr val="002C5C"/>
                </a:solidFill>
              </a:rPr>
              <a:t>Women’s Water Polo</a:t>
            </a:r>
            <a:endParaRPr sz="1950">
              <a:solidFill>
                <a:srgbClr val="002C5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2672700" y="152400"/>
            <a:ext cx="3798605"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rgbClr val="FDC700"/>
                </a:solidFill>
                <a:uFill>
                  <a:noFill/>
                </a:uFill>
                <a:hlinkClick r:id="rId3">
                  <a:extLst>
                    <a:ext uri="{A12FA001-AC4F-418D-AE19-62706E023703}">
                      <ahyp:hlinkClr val="tx"/>
                    </a:ext>
                  </a:extLst>
                </a:hlinkClick>
              </a:rPr>
              <a:t>KAHOOT!</a:t>
            </a:r>
            <a:endParaRPr b="1">
              <a:solidFill>
                <a:srgbClr val="FDC7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Events &amp; Travel</a:t>
            </a:r>
            <a:endParaRPr b="1" sz="6200">
              <a:solidFill>
                <a:srgbClr val="002C5C"/>
              </a:solidFill>
            </a:endParaRPr>
          </a:p>
        </p:txBody>
      </p:sp>
      <p:pic>
        <p:nvPicPr>
          <p:cNvPr id="141" name="Google Shape;141;p26"/>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All Things Do Sports Easy </a:t>
            </a:r>
            <a:r>
              <a:rPr b="1" lang="en" u="sng">
                <a:solidFill>
                  <a:schemeClr val="hlink"/>
                </a:solidFill>
                <a:hlinkClick r:id="rId3"/>
              </a:rPr>
              <a:t>(DSE)</a:t>
            </a:r>
            <a:r>
              <a:rPr b="1" lang="en">
                <a:solidFill>
                  <a:srgbClr val="FDC700"/>
                </a:solidFill>
              </a:rPr>
              <a:t> </a:t>
            </a:r>
            <a:endParaRPr b="1">
              <a:solidFill>
                <a:srgbClr val="FDC700"/>
              </a:solidFill>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2C5C"/>
              </a:buClr>
              <a:buSzPts val="1800"/>
              <a:buChar char="●"/>
            </a:pPr>
            <a:r>
              <a:rPr lang="en">
                <a:solidFill>
                  <a:srgbClr val="002C5C"/>
                </a:solidFill>
              </a:rPr>
              <a:t>Registration</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Home Competitions </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Reporting Home Competitions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Away Competitions (Travel)</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Reporting Away Competitions </a:t>
            </a:r>
            <a:endParaRPr>
              <a:solidFill>
                <a:srgbClr val="002C5C"/>
              </a:solidFill>
            </a:endParaRPr>
          </a:p>
          <a:p>
            <a:pPr indent="0" lvl="0" marL="0" rtl="0" algn="l">
              <a:spcBef>
                <a:spcPts val="1200"/>
              </a:spcBef>
              <a:spcAft>
                <a:spcPts val="1200"/>
              </a:spcAft>
              <a:buNone/>
            </a:pPr>
            <a:r>
              <a:t/>
            </a:r>
            <a:endParaRPr>
              <a:solidFill>
                <a:srgbClr val="002C5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Events</a:t>
            </a:r>
            <a:endParaRPr b="1">
              <a:solidFill>
                <a:srgbClr val="FDC700"/>
              </a:solidFill>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2C5C"/>
              </a:buClr>
              <a:buSzPts val="1800"/>
              <a:buChar char="●"/>
            </a:pPr>
            <a:r>
              <a:rPr lang="en">
                <a:solidFill>
                  <a:srgbClr val="002C5C"/>
                </a:solidFill>
              </a:rPr>
              <a:t>All events will be put into DSE</a:t>
            </a:r>
            <a:endParaRPr>
              <a:solidFill>
                <a:srgbClr val="002C5C"/>
              </a:solidFill>
            </a:endParaRPr>
          </a:p>
          <a:p>
            <a:pPr indent="-317500" lvl="1" marL="914400" rtl="0" algn="l">
              <a:spcBef>
                <a:spcPts val="0"/>
              </a:spcBef>
              <a:spcAft>
                <a:spcPts val="0"/>
              </a:spcAft>
              <a:buClr>
                <a:srgbClr val="002C5C"/>
              </a:buClr>
              <a:buSzPts val="1400"/>
              <a:buChar char="○"/>
            </a:pPr>
            <a:r>
              <a:rPr b="1" lang="en" u="sng">
                <a:solidFill>
                  <a:srgbClr val="002C5C"/>
                </a:solidFill>
              </a:rPr>
              <a:t>HOME &amp; AWAY</a:t>
            </a:r>
            <a:endParaRPr b="1" u="sng">
              <a:solidFill>
                <a:srgbClr val="002C5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Travel - Road Rebel</a:t>
            </a:r>
            <a:endParaRPr b="1">
              <a:solidFill>
                <a:srgbClr val="FDC700"/>
              </a:solidFill>
            </a:endParaRPr>
          </a:p>
        </p:txBody>
      </p:sp>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2C5C"/>
              </a:buClr>
              <a:buSzPts val="1800"/>
              <a:buChar char="●"/>
            </a:pPr>
            <a:r>
              <a:rPr lang="en">
                <a:solidFill>
                  <a:srgbClr val="002C5C"/>
                </a:solidFill>
              </a:rPr>
              <a:t>Complete </a:t>
            </a:r>
            <a:r>
              <a:rPr lang="en" u="sng">
                <a:solidFill>
                  <a:schemeClr val="hlink"/>
                </a:solidFill>
                <a:hlinkClick r:id="rId3"/>
              </a:rPr>
              <a:t>Itinerary Request Form</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Section for hotels, ground transportation and flights</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More details the better </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Email to </a:t>
            </a:r>
            <a:r>
              <a:rPr lang="en" u="sng">
                <a:solidFill>
                  <a:schemeClr val="hlink"/>
                </a:solidFill>
                <a:hlinkClick r:id="rId4"/>
              </a:rPr>
              <a:t>jaime.davis@roadrebel.com</a:t>
            </a:r>
            <a:endParaRPr>
              <a:solidFill>
                <a:srgbClr val="002C5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Travel - Road Rebel</a:t>
            </a:r>
            <a:endParaRPr b="1">
              <a:solidFill>
                <a:srgbClr val="FDC700"/>
              </a:solidFill>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2C5C"/>
              </a:buClr>
              <a:buSzPts val="1800"/>
              <a:buChar char="●"/>
            </a:pPr>
            <a:r>
              <a:rPr lang="en">
                <a:solidFill>
                  <a:srgbClr val="002C5C"/>
                </a:solidFill>
              </a:rPr>
              <a:t>Jaime will building out team’s dashboard with all budget preferences/room count/concession request, etc.</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Flights - options come over within 48 hours </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Ground Transportation - option times vary</a:t>
            </a:r>
            <a:endParaRPr>
              <a:solidFill>
                <a:srgbClr val="002C5C"/>
              </a:solidFill>
            </a:endParaRPr>
          </a:p>
          <a:p>
            <a:pPr indent="-317500" lvl="2" marL="1371600" rtl="0" algn="l">
              <a:spcBef>
                <a:spcPts val="0"/>
              </a:spcBef>
              <a:spcAft>
                <a:spcPts val="0"/>
              </a:spcAft>
              <a:buClr>
                <a:srgbClr val="002C5C"/>
              </a:buClr>
              <a:buSzPts val="1400"/>
              <a:buChar char="■"/>
            </a:pPr>
            <a:r>
              <a:rPr lang="en">
                <a:solidFill>
                  <a:srgbClr val="002C5C"/>
                </a:solidFill>
              </a:rPr>
              <a:t>Rental Cars: 48 hours </a:t>
            </a:r>
            <a:endParaRPr>
              <a:solidFill>
                <a:srgbClr val="002C5C"/>
              </a:solidFill>
            </a:endParaRPr>
          </a:p>
          <a:p>
            <a:pPr indent="-317500" lvl="2" marL="1371600" rtl="0" algn="l">
              <a:spcBef>
                <a:spcPts val="0"/>
              </a:spcBef>
              <a:spcAft>
                <a:spcPts val="0"/>
              </a:spcAft>
              <a:buClr>
                <a:srgbClr val="002C5C"/>
              </a:buClr>
              <a:buSzPts val="1400"/>
              <a:buChar char="■"/>
            </a:pPr>
            <a:r>
              <a:rPr lang="en">
                <a:solidFill>
                  <a:srgbClr val="002C5C"/>
                </a:solidFill>
              </a:rPr>
              <a:t>Charters: 5-7 business days </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Housing - once housing </a:t>
            </a:r>
            <a:r>
              <a:rPr lang="en">
                <a:solidFill>
                  <a:srgbClr val="002C5C"/>
                </a:solidFill>
              </a:rPr>
              <a:t>coordinator</a:t>
            </a:r>
            <a:r>
              <a:rPr lang="en">
                <a:solidFill>
                  <a:srgbClr val="002C5C"/>
                </a:solidFill>
              </a:rPr>
              <a:t> assigned, her team has 5 days to negotiate rates, gather missing details and </a:t>
            </a:r>
            <a:r>
              <a:rPr lang="en">
                <a:solidFill>
                  <a:srgbClr val="002C5C"/>
                </a:solidFill>
              </a:rPr>
              <a:t>present options. Once Jaime approves, email each travel lead an individual option sheets for each trip</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First one, schedule a call to go over it in detail and answer any questions. Make sure hotel selections or do second follow ups with hotel </a:t>
            </a:r>
            <a:endParaRPr>
              <a:solidFill>
                <a:srgbClr val="002C5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Travel - Road Rebel</a:t>
            </a:r>
            <a:endParaRPr b="1">
              <a:solidFill>
                <a:srgbClr val="FDC700"/>
              </a:solidFill>
            </a:endParaRPr>
          </a:p>
        </p:txBody>
      </p:sp>
      <p:sp>
        <p:nvSpPr>
          <p:cNvPr id="171" name="Google Shape;17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2C5C"/>
              </a:buClr>
              <a:buSzPts val="1800"/>
              <a:buChar char="●"/>
            </a:pPr>
            <a:r>
              <a:rPr lang="en">
                <a:solidFill>
                  <a:srgbClr val="002C5C"/>
                </a:solidFill>
              </a:rPr>
              <a:t>Once team likes an option, travel lead will email Jaime back their choice and she sends contracts to the selected vendor(s) </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Jaime assist in gathering all documents </a:t>
            </a:r>
            <a:endParaRPr>
              <a:solidFill>
                <a:srgbClr val="002C5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545450"/>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rgbClr val="002C5C"/>
                </a:solidFill>
              </a:rPr>
              <a:t>2024 - 2025 Sport Club Officer Orientation</a:t>
            </a:r>
            <a:endParaRPr b="1">
              <a:solidFill>
                <a:srgbClr val="002C5C"/>
              </a:solidFill>
            </a:endParaRPr>
          </a:p>
        </p:txBody>
      </p:sp>
      <p:sp>
        <p:nvSpPr>
          <p:cNvPr id="62" name="Google Shape;62;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605"/>
              <a:buNone/>
            </a:pPr>
            <a:r>
              <a:t/>
            </a:r>
            <a:endParaRPr sz="2240">
              <a:solidFill>
                <a:srgbClr val="FDC700"/>
              </a:solidFill>
            </a:endParaRPr>
          </a:p>
          <a:p>
            <a:pPr indent="0" lvl="0" marL="0" rtl="0" algn="ctr">
              <a:lnSpc>
                <a:spcPct val="115000"/>
              </a:lnSpc>
              <a:spcBef>
                <a:spcPts val="0"/>
              </a:spcBef>
              <a:spcAft>
                <a:spcPts val="0"/>
              </a:spcAft>
              <a:buSzPts val="605"/>
              <a:buNone/>
            </a:pPr>
            <a:r>
              <a:t/>
            </a:r>
            <a:endParaRPr sz="2240">
              <a:solidFill>
                <a:srgbClr val="FDC700"/>
              </a:solidFill>
            </a:endParaRPr>
          </a:p>
          <a:p>
            <a:pPr indent="0" lvl="0" marL="0" rtl="0" algn="ctr">
              <a:lnSpc>
                <a:spcPct val="115000"/>
              </a:lnSpc>
              <a:spcBef>
                <a:spcPts val="0"/>
              </a:spcBef>
              <a:spcAft>
                <a:spcPts val="0"/>
              </a:spcAft>
              <a:buSzPts val="605"/>
              <a:buNone/>
            </a:pPr>
            <a:r>
              <a:t/>
            </a:r>
            <a:endParaRPr sz="2240">
              <a:solidFill>
                <a:srgbClr val="FDC700"/>
              </a:solidFill>
            </a:endParaRPr>
          </a:p>
        </p:txBody>
      </p:sp>
      <p:sp>
        <p:nvSpPr>
          <p:cNvPr id="63" name="Google Shape;63;p14"/>
          <p:cNvSpPr txBox="1"/>
          <p:nvPr/>
        </p:nvSpPr>
        <p:spPr>
          <a:xfrm>
            <a:off x="81850" y="4633375"/>
            <a:ext cx="225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002C5C"/>
              </a:solidFill>
            </a:endParaRPr>
          </a:p>
        </p:txBody>
      </p:sp>
      <p:pic>
        <p:nvPicPr>
          <p:cNvPr id="64" name="Google Shape;64;p14"/>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b="1" lang="en">
                <a:solidFill>
                  <a:srgbClr val="FDC700"/>
                </a:solidFill>
              </a:rPr>
              <a:t>Vehicles &amp; Gas Cards </a:t>
            </a:r>
            <a:endParaRPr/>
          </a:p>
        </p:txBody>
      </p:sp>
      <p:sp>
        <p:nvSpPr>
          <p:cNvPr id="177" name="Google Shape;17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marR="0" rtl="0" algn="l">
              <a:lnSpc>
                <a:spcPct val="115000"/>
              </a:lnSpc>
              <a:spcBef>
                <a:spcPts val="0"/>
              </a:spcBef>
              <a:spcAft>
                <a:spcPts val="0"/>
              </a:spcAft>
              <a:buClr>
                <a:srgbClr val="002C5C"/>
              </a:buClr>
              <a:buSzPts val="1800"/>
              <a:buChar char="●"/>
            </a:pPr>
            <a:r>
              <a:rPr lang="en">
                <a:solidFill>
                  <a:srgbClr val="002C5C"/>
                </a:solidFill>
              </a:rPr>
              <a:t>Fuels cards will be requested no later than 3 days prior to departure, if a request is submitted for fuel cards </a:t>
            </a:r>
            <a:r>
              <a:rPr lang="en">
                <a:solidFill>
                  <a:srgbClr val="002C5C"/>
                </a:solidFill>
              </a:rPr>
              <a:t>within that window, the request will be denied </a:t>
            </a:r>
            <a:endParaRPr>
              <a:solidFill>
                <a:srgbClr val="002C5C"/>
              </a:solidFill>
            </a:endParaRPr>
          </a:p>
          <a:p>
            <a:pPr indent="-342900" lvl="0" marL="457200" marR="0" rtl="0" algn="l">
              <a:lnSpc>
                <a:spcPct val="115000"/>
              </a:lnSpc>
              <a:spcBef>
                <a:spcPts val="0"/>
              </a:spcBef>
              <a:spcAft>
                <a:spcPts val="0"/>
              </a:spcAft>
              <a:buClr>
                <a:srgbClr val="002C5C"/>
              </a:buClr>
              <a:buSzPts val="1800"/>
              <a:buChar char="●"/>
            </a:pPr>
            <a:r>
              <a:rPr lang="en">
                <a:solidFill>
                  <a:srgbClr val="002C5C"/>
                </a:solidFill>
              </a:rPr>
              <a:t>Request for Athletics &amp; Recreation Vans / Fleet Service vehicles will only be accepted and sent to Fleet Services 2 weeks prior to departure, request submitted within that window will be denied</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Point Based Allocation</a:t>
            </a:r>
            <a:endParaRPr b="1" sz="6200">
              <a:solidFill>
                <a:srgbClr val="002C5C"/>
              </a:solidFill>
            </a:endParaRPr>
          </a:p>
        </p:txBody>
      </p:sp>
      <p:pic>
        <p:nvPicPr>
          <p:cNvPr id="183" name="Google Shape;183;p33"/>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Point Based Allocation </a:t>
            </a:r>
            <a:endParaRPr b="1">
              <a:solidFill>
                <a:srgbClr val="FDC700"/>
              </a:solidFill>
            </a:endParaRPr>
          </a:p>
        </p:txBody>
      </p:sp>
      <p:sp>
        <p:nvSpPr>
          <p:cNvPr id="189" name="Google Shape;189;p34"/>
          <p:cNvSpPr txBox="1"/>
          <p:nvPr>
            <p:ph idx="1" type="body"/>
          </p:nvPr>
        </p:nvSpPr>
        <p:spPr>
          <a:xfrm>
            <a:off x="311700" y="1152475"/>
            <a:ext cx="8520600" cy="3416400"/>
          </a:xfrm>
          <a:prstGeom prst="rect">
            <a:avLst/>
          </a:prstGeom>
          <a:noFill/>
        </p:spPr>
        <p:txBody>
          <a:bodyPr anchorCtr="0" anchor="t" bIns="91425" lIns="91425" spcFirstLastPara="1" rIns="91425" wrap="square" tIns="91425">
            <a:normAutofit lnSpcReduction="20000"/>
          </a:bodyPr>
          <a:lstStyle/>
          <a:p>
            <a:pPr indent="-342900" lvl="0" marL="457200" rtl="0" algn="l">
              <a:lnSpc>
                <a:spcPct val="100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Throughout the course of the academic year, clubs will have the opportunity to earn points. In order to earn points, clubs are required to record everything that happens with the club to supplement an annual funding proposal to the Sport Clubs Advisory Committee (see Rule 16). </a:t>
            </a:r>
            <a:endParaRPr>
              <a:solidFill>
                <a:srgbClr val="002C5C"/>
              </a:solidFill>
              <a:latin typeface="Calibri"/>
              <a:ea typeface="Calibri"/>
              <a:cs typeface="Calibri"/>
              <a:sym typeface="Calibri"/>
            </a:endParaRPr>
          </a:p>
          <a:p>
            <a:pPr indent="-342900" lvl="0" marL="457200" rtl="0" algn="l">
              <a:lnSpc>
                <a:spcPct val="100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Presentations will be reviewed by the Sport Clubs Advisory Committee which will establish a recommendation for what each club’s awarded point total will be in each of nine available categories.</a:t>
            </a:r>
            <a:endParaRPr>
              <a:solidFill>
                <a:srgbClr val="002C5C"/>
              </a:solidFill>
              <a:latin typeface="Calibri"/>
              <a:ea typeface="Calibri"/>
              <a:cs typeface="Calibri"/>
              <a:sym typeface="Calibri"/>
            </a:endParaRPr>
          </a:p>
          <a:p>
            <a:pPr indent="-342900" lvl="0" marL="457200" rtl="0" algn="l">
              <a:lnSpc>
                <a:spcPct val="100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Point totals are subject to review by professional staff. Points awarded are counted towards a funding allocation for each club during the next fiscal year.</a:t>
            </a:r>
            <a:endParaRPr sz="1600">
              <a:solidFill>
                <a:srgbClr val="002C5C"/>
              </a:solidFill>
              <a:latin typeface="Calibri"/>
              <a:ea typeface="Calibri"/>
              <a:cs typeface="Calibri"/>
              <a:sym typeface="Calibri"/>
            </a:endParaRPr>
          </a:p>
          <a:p>
            <a:pPr indent="-342900" lvl="0" marL="457200" rtl="0" algn="l">
              <a:lnSpc>
                <a:spcPct val="100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Funding will be awarded for the next fiscal year based on the cumulative, awarded point total for all clubs. Available funds will be split according to each club’s percentage of the total points accumulated for all Sport Clubs organizations submitting funding proposals before the May 1 proposal deadline. </a:t>
            </a:r>
            <a:endParaRPr>
              <a:solidFill>
                <a:srgbClr val="002C5C"/>
              </a:solidFill>
              <a:latin typeface="Calibri"/>
              <a:ea typeface="Calibri"/>
              <a:cs typeface="Calibri"/>
              <a:sym typeface="Calibri"/>
            </a:endParaRPr>
          </a:p>
          <a:p>
            <a:pPr indent="-317500" lvl="1" marL="914400" rtl="0" algn="l">
              <a:lnSpc>
                <a:spcPct val="100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For example, if a club earns 5% of the cumulative points earned for all clubs, then they will be eligible to receive a maximum 5% of the Sport Clubs available allocation fund. </a:t>
            </a:r>
            <a:endParaRPr sz="1600">
              <a:solidFill>
                <a:srgbClr val="002C5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Point Based Allocation </a:t>
            </a:r>
            <a:endParaRPr b="1">
              <a:solidFill>
                <a:srgbClr val="FDC700"/>
              </a:solidFill>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Sport Clubs reserves the right to award less than the calculated percentage (maximum award calculation) to match a club’s budget proposal, active or inactive status, discipline record, and available funds for allocation. </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Sport Clubs organizations may not be awarded more than 75% of their projected operating budget submitted with their annual funding proposal (see Rule 16.e.).</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Each club will be responsible for submitting a presentation for the next fiscal year prior to May 1.  The Sport Clubs Advisory Committee (SCAC) will review each club funding presentation. The presentation must focus on what points the club should earn accompanied with a detailed, projected budget for the next fiscal year (not the current fiscal year). </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Clubs that fail to submit a presentation and present their budget projection are not eligible to receive a funding allocation from Sport Clubs for the next fiscal year. </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Clubs that finished a fiscal year in a deficit are subject to either not receiving Sport Clubs funds the following fiscal year or having awarded funds deducted to balance the club’s budget deficit.</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In all cases of documentation related to accumulating points the burden of proof lies with the Sport Clubs organization to provide it to the SCAC</a:t>
            </a:r>
            <a:endParaRPr sz="2100">
              <a:solidFill>
                <a:srgbClr val="002C5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Point Based Allocation Categories 	</a:t>
            </a:r>
            <a:endParaRPr b="1">
              <a:solidFill>
                <a:srgbClr val="FDC700"/>
              </a:solidFill>
            </a:endParaRPr>
          </a:p>
        </p:txBody>
      </p:sp>
      <p:sp>
        <p:nvSpPr>
          <p:cNvPr id="201" name="Google Shape;20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2C5C"/>
              </a:buClr>
              <a:buSzPts val="1800"/>
              <a:buChar char="●"/>
            </a:pPr>
            <a:r>
              <a:rPr lang="en">
                <a:solidFill>
                  <a:srgbClr val="002C5C"/>
                </a:solidFill>
              </a:rPr>
              <a:t>Administration</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Health &amp; Safety</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Game Officials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Community Service</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Competitions &amp; Events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Coaches, Volunteers, Instructors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Travel</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Team Grade Point Average</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Fundraising &amp; Sponsorships</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Membership Engagement</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Point Deductions</a:t>
            </a:r>
            <a:endParaRPr>
              <a:solidFill>
                <a:srgbClr val="002C5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Administration (Maximum 10 points)</a:t>
            </a:r>
            <a:endParaRPr b="1">
              <a:solidFill>
                <a:srgbClr val="002C5C"/>
              </a:solidFill>
            </a:endParaRPr>
          </a:p>
        </p:txBody>
      </p:sp>
      <p:sp>
        <p:nvSpPr>
          <p:cNvPr id="207" name="Google Shape;207;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00">
                <a:solidFill>
                  <a:srgbClr val="002C5C"/>
                </a:solidFill>
                <a:latin typeface="Calibri"/>
                <a:ea typeface="Calibri"/>
                <a:cs typeface="Calibri"/>
                <a:sym typeface="Calibri"/>
              </a:rPr>
              <a:t>In order to gain points in this category, all club members must turn in all documentation prior to appropriate deadlines including but not limited to the handbook agreement, facility requests, travel requests, driver authorizations, roster verification, budget proposals, quotes, etc. </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The club must have had zero “After the Fact” transactions occur. The club must also have missed less than three Sport Clubs meetings throughout the school year. </a:t>
            </a:r>
            <a:r>
              <a:rPr b="1" lang="en" sz="1500">
                <a:solidFill>
                  <a:srgbClr val="002C5C"/>
                </a:solidFill>
                <a:latin typeface="Calibri"/>
                <a:ea typeface="Calibri"/>
                <a:cs typeface="Calibri"/>
                <a:sym typeface="Calibri"/>
              </a:rPr>
              <a:t>+2 points</a:t>
            </a:r>
            <a:endParaRPr b="1"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More than three club officers register for and attend the Fall Sport Clubs Officers Workshop.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Sport Clubs organization compliant with monthly officer meeting requirements for duration of the academic year.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Club leadership documents and reconciles all financial activity with Sport Clubs professional staff, including but not limited to completed Event Revenue &amp; Expense forms if applicable, Fund Reconciliation forms, etc.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Club awarded Sport Clubs organization of the month. </a:t>
            </a:r>
            <a:r>
              <a:rPr b="1" lang="en" sz="1500">
                <a:solidFill>
                  <a:srgbClr val="002C5C"/>
                </a:solidFill>
                <a:latin typeface="Calibri"/>
                <a:ea typeface="Calibri"/>
                <a:cs typeface="Calibri"/>
                <a:sym typeface="Calibri"/>
              </a:rPr>
              <a:t>+5 points</a:t>
            </a:r>
            <a:endParaRPr b="1" sz="2100">
              <a:solidFill>
                <a:srgbClr val="002C5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Health &amp; Safety (10)</a:t>
            </a:r>
            <a:endParaRPr b="1">
              <a:solidFill>
                <a:srgbClr val="002C5C"/>
              </a:solidFill>
            </a:endParaRPr>
          </a:p>
          <a:p>
            <a:pPr indent="0" lvl="0" marL="0" rtl="0" algn="l">
              <a:spcBef>
                <a:spcPts val="0"/>
              </a:spcBef>
              <a:spcAft>
                <a:spcPts val="0"/>
              </a:spcAft>
              <a:buNone/>
            </a:pPr>
            <a:r>
              <a:t/>
            </a:r>
            <a:endParaRPr b="1">
              <a:solidFill>
                <a:srgbClr val="002C5C"/>
              </a:solidFill>
            </a:endParaRPr>
          </a:p>
        </p:txBody>
      </p:sp>
      <p:sp>
        <p:nvSpPr>
          <p:cNvPr id="213" name="Google Shape;213;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One of the high impact activity Sport Clubs organizations that require concussion baseline testing </a:t>
            </a:r>
            <a:r>
              <a:rPr b="1" lang="en" sz="1400">
                <a:solidFill>
                  <a:srgbClr val="002C5C"/>
                </a:solidFill>
                <a:latin typeface="Calibri"/>
                <a:ea typeface="Calibri"/>
                <a:cs typeface="Calibri"/>
                <a:sym typeface="Calibri"/>
              </a:rPr>
              <a:t>and</a:t>
            </a:r>
            <a:r>
              <a:rPr lang="en" sz="1400">
                <a:solidFill>
                  <a:srgbClr val="002C5C"/>
                </a:solidFill>
                <a:latin typeface="Calibri"/>
                <a:ea typeface="Calibri"/>
                <a:cs typeface="Calibri"/>
                <a:sym typeface="Calibri"/>
              </a:rPr>
              <a:t> completely compliant with Athletics &amp; Recreation Athletic Trainers’ requirements.  </a:t>
            </a:r>
            <a:r>
              <a:rPr b="1" lang="en" sz="1400">
                <a:solidFill>
                  <a:srgbClr val="002C5C"/>
                </a:solidFill>
                <a:latin typeface="Calibri"/>
                <a:ea typeface="Calibri"/>
                <a:cs typeface="Calibri"/>
                <a:sym typeface="Calibri"/>
              </a:rPr>
              <a:t>+1 point</a:t>
            </a:r>
            <a:endParaRPr b="1" sz="1400">
              <a:solidFill>
                <a:srgbClr val="002C5C"/>
              </a:solidFill>
              <a:latin typeface="Calibri"/>
              <a:ea typeface="Calibri"/>
              <a:cs typeface="Calibri"/>
              <a:sym typeface="Calibri"/>
            </a:endParaRPr>
          </a:p>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leadership submits complete and accurate accident and/or incident reports to Athletics and Recreation staff within 48 hours of the occurrence. </a:t>
            </a:r>
            <a:r>
              <a:rPr b="1" lang="en" sz="1400">
                <a:solidFill>
                  <a:srgbClr val="002C5C"/>
                </a:solidFill>
                <a:latin typeface="Calibri"/>
                <a:ea typeface="Calibri"/>
                <a:cs typeface="Calibri"/>
                <a:sym typeface="Calibri"/>
              </a:rPr>
              <a:t>+1 point</a:t>
            </a:r>
            <a:endParaRPr b="1" sz="1400">
              <a:solidFill>
                <a:srgbClr val="002C5C"/>
              </a:solidFill>
              <a:latin typeface="Calibri"/>
              <a:ea typeface="Calibri"/>
              <a:cs typeface="Calibri"/>
              <a:sym typeface="Calibri"/>
            </a:endParaRPr>
          </a:p>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has at least two Health &amp; Safety officers certified in CPR/AED/First Aid. </a:t>
            </a:r>
            <a:r>
              <a:rPr b="1" lang="en" sz="1400">
                <a:solidFill>
                  <a:srgbClr val="002C5C"/>
                </a:solidFill>
                <a:latin typeface="Calibri"/>
                <a:ea typeface="Calibri"/>
                <a:cs typeface="Calibri"/>
                <a:sym typeface="Calibri"/>
              </a:rPr>
              <a:t>+2 points</a:t>
            </a:r>
            <a:endParaRPr b="1" sz="1400">
              <a:solidFill>
                <a:srgbClr val="002C5C"/>
              </a:solidFill>
              <a:latin typeface="Calibri"/>
              <a:ea typeface="Calibri"/>
              <a:cs typeface="Calibri"/>
              <a:sym typeface="Calibri"/>
            </a:endParaRPr>
          </a:p>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has at least one additional member certified in CPR/AED/First Aid. +</a:t>
            </a:r>
            <a:r>
              <a:rPr b="1" lang="en" sz="1400">
                <a:solidFill>
                  <a:srgbClr val="002C5C"/>
                </a:solidFill>
                <a:latin typeface="Calibri"/>
                <a:ea typeface="Calibri"/>
                <a:cs typeface="Calibri"/>
                <a:sym typeface="Calibri"/>
              </a:rPr>
              <a:t>1 points</a:t>
            </a:r>
            <a:endParaRPr b="1" sz="1400">
              <a:solidFill>
                <a:srgbClr val="002C5C"/>
              </a:solidFill>
              <a:latin typeface="Calibri"/>
              <a:ea typeface="Calibri"/>
              <a:cs typeface="Calibri"/>
              <a:sym typeface="Calibri"/>
            </a:endParaRPr>
          </a:p>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has prepared Health &amp; Safety officers and/or certified lifeguards at all practices (verified via practice audits). +</a:t>
            </a:r>
            <a:r>
              <a:rPr b="1" lang="en" sz="1400">
                <a:solidFill>
                  <a:srgbClr val="002C5C"/>
                </a:solidFill>
                <a:latin typeface="Calibri"/>
                <a:ea typeface="Calibri"/>
                <a:cs typeface="Calibri"/>
                <a:sym typeface="Calibri"/>
              </a:rPr>
              <a:t>4 points</a:t>
            </a:r>
            <a:endParaRPr b="1" sz="1400">
              <a:solidFill>
                <a:srgbClr val="002C5C"/>
              </a:solidFill>
              <a:latin typeface="Calibri"/>
              <a:ea typeface="Calibri"/>
              <a:cs typeface="Calibri"/>
              <a:sym typeface="Calibri"/>
            </a:endParaRPr>
          </a:p>
          <a:p>
            <a:pPr indent="-317500" lvl="1" marL="914400" rtl="0" algn="l">
              <a:lnSpc>
                <a:spcPct val="115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Prepared Health &amp; Safety Officers includes: having an equipped first aid kit at the practice site, completed and valid CPR/AED/First Aid or Lifeguard certification on file with Sport Clubs administration, and knowledge of Sport Clubs professional staff personal contact information in case of emergency.</a:t>
            </a:r>
            <a:endParaRPr>
              <a:solidFill>
                <a:srgbClr val="002C5C"/>
              </a:solidFill>
              <a:latin typeface="Calibri"/>
              <a:ea typeface="Calibri"/>
              <a:cs typeface="Calibri"/>
              <a:sym typeface="Calibri"/>
            </a:endParaRPr>
          </a:p>
          <a:p>
            <a:pPr indent="-317500" lvl="0" marL="457200" rtl="0" algn="l">
              <a:lnSpc>
                <a:spcPct val="115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All club members complete concussion education and baseline testing prior to the first competitive scrimmage or contest. </a:t>
            </a:r>
            <a:r>
              <a:rPr b="1" lang="en" sz="1400">
                <a:solidFill>
                  <a:srgbClr val="002C5C"/>
                </a:solidFill>
                <a:latin typeface="Calibri"/>
                <a:ea typeface="Calibri"/>
                <a:cs typeface="Calibri"/>
                <a:sym typeface="Calibri"/>
              </a:rPr>
              <a:t>+1 point</a:t>
            </a:r>
            <a:endParaRPr b="1" sz="2000">
              <a:solidFill>
                <a:srgbClr val="002C5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Game Officials (7)</a:t>
            </a:r>
            <a:endParaRPr b="1">
              <a:solidFill>
                <a:srgbClr val="002C5C"/>
              </a:solidFill>
            </a:endParaRPr>
          </a:p>
        </p:txBody>
      </p:sp>
      <p:sp>
        <p:nvSpPr>
          <p:cNvPr id="219" name="Google Shape;219;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One official is required for each game/contest/event. </a:t>
            </a:r>
            <a:r>
              <a:rPr b="1" lang="en">
                <a:solidFill>
                  <a:srgbClr val="002C5C"/>
                </a:solidFill>
                <a:latin typeface="Calibri"/>
                <a:ea typeface="Calibri"/>
                <a:cs typeface="Calibri"/>
                <a:sym typeface="Calibri"/>
              </a:rPr>
              <a:t>+1 point </a:t>
            </a:r>
            <a:endParaRPr b="1">
              <a:solidFill>
                <a:srgbClr val="002C5C"/>
              </a:solidFill>
              <a:latin typeface="Calibri"/>
              <a:ea typeface="Calibri"/>
              <a:cs typeface="Calibri"/>
              <a:sym typeface="Calibri"/>
            </a:endParaRPr>
          </a:p>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Two officials required for each game/contest/event. </a:t>
            </a:r>
            <a:r>
              <a:rPr b="1" lang="en">
                <a:solidFill>
                  <a:srgbClr val="002C5C"/>
                </a:solidFill>
                <a:latin typeface="Calibri"/>
                <a:ea typeface="Calibri"/>
                <a:cs typeface="Calibri"/>
                <a:sym typeface="Calibri"/>
              </a:rPr>
              <a:t>+2 points </a:t>
            </a:r>
            <a:endParaRPr b="1">
              <a:solidFill>
                <a:srgbClr val="002C5C"/>
              </a:solidFill>
              <a:latin typeface="Calibri"/>
              <a:ea typeface="Calibri"/>
              <a:cs typeface="Calibri"/>
              <a:sym typeface="Calibri"/>
            </a:endParaRPr>
          </a:p>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Three officials required for each game/contest/event. </a:t>
            </a:r>
            <a:r>
              <a:rPr b="1" lang="en">
                <a:solidFill>
                  <a:srgbClr val="002C5C"/>
                </a:solidFill>
                <a:latin typeface="Calibri"/>
                <a:ea typeface="Calibri"/>
                <a:cs typeface="Calibri"/>
                <a:sym typeface="Calibri"/>
              </a:rPr>
              <a:t>+3 points</a:t>
            </a:r>
            <a:endParaRPr b="1">
              <a:solidFill>
                <a:srgbClr val="002C5C"/>
              </a:solidFill>
              <a:latin typeface="Calibri"/>
              <a:ea typeface="Calibri"/>
              <a:cs typeface="Calibri"/>
              <a:sym typeface="Calibri"/>
            </a:endParaRPr>
          </a:p>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Four officials required for each game/contest/event. </a:t>
            </a:r>
            <a:r>
              <a:rPr b="1" lang="en">
                <a:solidFill>
                  <a:srgbClr val="002C5C"/>
                </a:solidFill>
                <a:latin typeface="Calibri"/>
                <a:ea typeface="Calibri"/>
                <a:cs typeface="Calibri"/>
                <a:sym typeface="Calibri"/>
              </a:rPr>
              <a:t>+4 points</a:t>
            </a:r>
            <a:endParaRPr b="1">
              <a:solidFill>
                <a:srgbClr val="002C5C"/>
              </a:solidFill>
              <a:latin typeface="Calibri"/>
              <a:ea typeface="Calibri"/>
              <a:cs typeface="Calibri"/>
              <a:sym typeface="Calibri"/>
            </a:endParaRPr>
          </a:p>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Club provides hospitalities to visiting officiating staff. </a:t>
            </a:r>
            <a:r>
              <a:rPr b="1" lang="en">
                <a:solidFill>
                  <a:srgbClr val="002C5C"/>
                </a:solidFill>
                <a:latin typeface="Calibri"/>
                <a:ea typeface="Calibri"/>
                <a:cs typeface="Calibri"/>
                <a:sym typeface="Calibri"/>
              </a:rPr>
              <a:t>+2 points</a:t>
            </a:r>
            <a:endParaRPr b="1">
              <a:solidFill>
                <a:srgbClr val="002C5C"/>
              </a:solidFill>
              <a:latin typeface="Calibri"/>
              <a:ea typeface="Calibri"/>
              <a:cs typeface="Calibri"/>
              <a:sym typeface="Calibri"/>
            </a:endParaRPr>
          </a:p>
          <a:p>
            <a:pPr indent="-342900" lvl="1" marL="914400" rtl="0" algn="l">
              <a:lnSpc>
                <a:spcPct val="115000"/>
              </a:lnSpc>
              <a:spcBef>
                <a:spcPts val="0"/>
              </a:spcBef>
              <a:spcAft>
                <a:spcPts val="0"/>
              </a:spcAft>
              <a:buClr>
                <a:srgbClr val="002C5C"/>
              </a:buClr>
              <a:buSzPts val="1800"/>
              <a:buFont typeface="Calibri"/>
              <a:buChar char="○"/>
            </a:pPr>
            <a:r>
              <a:rPr lang="en" sz="1800">
                <a:solidFill>
                  <a:srgbClr val="002C5C"/>
                </a:solidFill>
                <a:latin typeface="Calibri"/>
                <a:ea typeface="Calibri"/>
                <a:cs typeface="Calibri"/>
                <a:sym typeface="Calibri"/>
              </a:rPr>
              <a:t>Receipts reflecting food for officials required to receive points.</a:t>
            </a:r>
            <a:endParaRPr sz="1800">
              <a:solidFill>
                <a:srgbClr val="002C5C"/>
              </a:solidFill>
              <a:latin typeface="Calibri"/>
              <a:ea typeface="Calibri"/>
              <a:cs typeface="Calibri"/>
              <a:sym typeface="Calibri"/>
            </a:endParaRPr>
          </a:p>
          <a:p>
            <a:pPr indent="-342900" lvl="0" marL="457200" rtl="0" algn="l">
              <a:lnSpc>
                <a:spcPct val="115000"/>
              </a:lnSpc>
              <a:spcBef>
                <a:spcPts val="0"/>
              </a:spcBef>
              <a:spcAft>
                <a:spcPts val="0"/>
              </a:spcAft>
              <a:buClr>
                <a:srgbClr val="002C5C"/>
              </a:buClr>
              <a:buSzPts val="1800"/>
              <a:buFont typeface="Calibri"/>
              <a:buChar char="●"/>
            </a:pPr>
            <a:r>
              <a:rPr lang="en">
                <a:solidFill>
                  <a:srgbClr val="002C5C"/>
                </a:solidFill>
                <a:latin typeface="Calibri"/>
                <a:ea typeface="Calibri"/>
                <a:cs typeface="Calibri"/>
                <a:sym typeface="Calibri"/>
              </a:rPr>
              <a:t>Officials paid through league dues - no additional transactions required. </a:t>
            </a:r>
            <a:r>
              <a:rPr b="1" lang="en">
                <a:solidFill>
                  <a:srgbClr val="002C5C"/>
                </a:solidFill>
                <a:latin typeface="Calibri"/>
                <a:ea typeface="Calibri"/>
                <a:cs typeface="Calibri"/>
                <a:sym typeface="Calibri"/>
              </a:rPr>
              <a:t>+1 point</a:t>
            </a:r>
            <a:endParaRPr b="1" sz="2400">
              <a:solidFill>
                <a:srgbClr val="002C5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Community Service (10)</a:t>
            </a:r>
            <a:endParaRPr b="1">
              <a:solidFill>
                <a:srgbClr val="002C5C"/>
              </a:solidFill>
            </a:endParaRPr>
          </a:p>
        </p:txBody>
      </p:sp>
      <p:sp>
        <p:nvSpPr>
          <p:cNvPr id="225" name="Google Shape;22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002C5C"/>
                </a:solidFill>
                <a:latin typeface="Calibri"/>
                <a:ea typeface="Calibri"/>
                <a:cs typeface="Calibri"/>
                <a:sym typeface="Calibri"/>
              </a:rPr>
              <a:t>Volunteer time/labor/services for a non-profit or community-affiliated organization. Community service must be verified via the form found on the Sport Clubs Officer Resource webpage. Clubs may not receive monetary awards in exchange for volunteering for it to count towards points in this category (see Rule 17.ix). This category is capped at 10 points. Individuals that reach 10 hours of service count toward category total.</a:t>
            </a:r>
            <a:endParaRPr sz="1600">
              <a:solidFill>
                <a:srgbClr val="002C5C"/>
              </a:solidFill>
              <a:latin typeface="Calibri"/>
              <a:ea typeface="Calibri"/>
              <a:cs typeface="Calibri"/>
              <a:sym typeface="Calibri"/>
            </a:endParaRPr>
          </a:p>
          <a:p>
            <a:pPr indent="-330200" lvl="0" marL="457200" rtl="0" algn="l">
              <a:lnSpc>
                <a:spcPct val="100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One member completes one hour of verified community service (cap 10 hours) = </a:t>
            </a:r>
            <a:r>
              <a:rPr b="1" lang="en" sz="1600">
                <a:solidFill>
                  <a:srgbClr val="002C5C"/>
                </a:solidFill>
                <a:latin typeface="Calibri"/>
                <a:ea typeface="Calibri"/>
                <a:cs typeface="Calibri"/>
                <a:sym typeface="Calibri"/>
              </a:rPr>
              <a:t>0.1 points</a:t>
            </a:r>
            <a:endParaRPr b="1" sz="1600">
              <a:solidFill>
                <a:srgbClr val="002C5C"/>
              </a:solidFill>
              <a:latin typeface="Calibri"/>
              <a:ea typeface="Calibri"/>
              <a:cs typeface="Calibri"/>
              <a:sym typeface="Calibri"/>
            </a:endParaRPr>
          </a:p>
          <a:p>
            <a:pPr indent="-330200" lvl="0" marL="457200" rtl="0" algn="l">
              <a:lnSpc>
                <a:spcPct val="100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10 members complete 1 hour OR 1 member completes 10 hours = </a:t>
            </a:r>
            <a:r>
              <a:rPr b="1" lang="en" sz="1600">
                <a:solidFill>
                  <a:srgbClr val="002C5C"/>
                </a:solidFill>
                <a:latin typeface="Calibri"/>
                <a:ea typeface="Calibri"/>
                <a:cs typeface="Calibri"/>
                <a:sym typeface="Calibri"/>
              </a:rPr>
              <a:t>1 point</a:t>
            </a:r>
            <a:endParaRPr b="1" sz="2200">
              <a:solidFill>
                <a:srgbClr val="002C5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Competition &amp; Events (21)</a:t>
            </a:r>
            <a:endParaRPr b="1">
              <a:solidFill>
                <a:srgbClr val="002C5C"/>
              </a:solidFill>
            </a:endParaRPr>
          </a:p>
        </p:txBody>
      </p:sp>
      <p:sp>
        <p:nvSpPr>
          <p:cNvPr id="231" name="Google Shape;231;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One point for each competition,</a:t>
            </a:r>
            <a:r>
              <a:rPr b="1" lang="en" sz="1400">
                <a:solidFill>
                  <a:srgbClr val="002C5C"/>
                </a:solidFill>
                <a:latin typeface="Calibri"/>
                <a:ea typeface="Calibri"/>
                <a:cs typeface="Calibri"/>
                <a:sym typeface="Calibri"/>
              </a:rPr>
              <a:t> up to 8 points</a:t>
            </a:r>
            <a:endParaRPr sz="1400">
              <a:solidFill>
                <a:srgbClr val="002C5C"/>
              </a:solidFill>
              <a:latin typeface="Calibri"/>
              <a:ea typeface="Calibri"/>
              <a:cs typeface="Calibri"/>
              <a:sym typeface="Calibri"/>
            </a:endParaRPr>
          </a:p>
          <a:p>
            <a:pPr indent="-317500" lvl="1" marL="914400" rtl="0" algn="l">
              <a:lnSpc>
                <a:spcPct val="100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Must be with another college or university club organization.</a:t>
            </a:r>
            <a:endParaRPr>
              <a:solidFill>
                <a:srgbClr val="002C5C"/>
              </a:solidFill>
              <a:latin typeface="Calibri"/>
              <a:ea typeface="Calibri"/>
              <a:cs typeface="Calibri"/>
              <a:sym typeface="Calibri"/>
            </a:endParaRPr>
          </a:p>
          <a:p>
            <a:pPr indent="-317500" lvl="1" marL="914400" rtl="0" algn="l">
              <a:lnSpc>
                <a:spcPct val="100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Must have standardized league rules with game officials/judges/administration present and record of competition occurring available to the SCAC.</a:t>
            </a:r>
            <a:endParaRPr>
              <a:solidFill>
                <a:srgbClr val="002C5C"/>
              </a:solidFill>
              <a:latin typeface="Calibri"/>
              <a:ea typeface="Calibri"/>
              <a:cs typeface="Calibri"/>
              <a:sym typeface="Calibri"/>
            </a:endParaRPr>
          </a:p>
          <a:p>
            <a:pPr indent="-317500" lvl="1" marL="914400" rtl="0" algn="l">
              <a:lnSpc>
                <a:spcPct val="100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Must have at least two teams (for team sports) or at least five individuals (for individual sports) present and competing in each competition.</a:t>
            </a:r>
            <a:endParaRPr>
              <a:solidFill>
                <a:srgbClr val="002C5C"/>
              </a:solidFill>
              <a:latin typeface="Calibri"/>
              <a:ea typeface="Calibri"/>
              <a:cs typeface="Calibri"/>
              <a:sym typeface="Calibri"/>
            </a:endParaRPr>
          </a:p>
          <a:p>
            <a:pPr indent="-317500" lvl="1" marL="914400" rtl="0" algn="l">
              <a:lnSpc>
                <a:spcPct val="100000"/>
              </a:lnSpc>
              <a:spcBef>
                <a:spcPts val="0"/>
              </a:spcBef>
              <a:spcAft>
                <a:spcPts val="0"/>
              </a:spcAft>
              <a:buClr>
                <a:srgbClr val="002C5C"/>
              </a:buClr>
              <a:buSzPts val="1400"/>
              <a:buFont typeface="Calibri"/>
              <a:buChar char="○"/>
            </a:pPr>
            <a:r>
              <a:rPr lang="en">
                <a:solidFill>
                  <a:srgbClr val="002C5C"/>
                </a:solidFill>
                <a:latin typeface="Calibri"/>
                <a:ea typeface="Calibri"/>
                <a:cs typeface="Calibri"/>
                <a:sym typeface="Calibri"/>
              </a:rPr>
              <a:t>Regional/National competition does not count here, see below for additional point opportunity.</a:t>
            </a:r>
            <a:endParaRPr>
              <a:solidFill>
                <a:srgbClr val="002C5C"/>
              </a:solidFill>
              <a:latin typeface="Calibri"/>
              <a:ea typeface="Calibri"/>
              <a:cs typeface="Calibri"/>
              <a:sym typeface="Calibri"/>
            </a:endParaRPr>
          </a:p>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has more than two teams within the club competing (example: A &amp; B teams) or at least five unique individuals competing in at least five games/meets/contests or equivalent throughout the year. </a:t>
            </a:r>
            <a:r>
              <a:rPr b="1" lang="en" sz="1400">
                <a:solidFill>
                  <a:srgbClr val="002C5C"/>
                </a:solidFill>
                <a:latin typeface="Calibri"/>
                <a:ea typeface="Calibri"/>
                <a:cs typeface="Calibri"/>
                <a:sym typeface="Calibri"/>
              </a:rPr>
              <a:t>+2 points</a:t>
            </a:r>
            <a:endParaRPr b="1" sz="1400">
              <a:solidFill>
                <a:srgbClr val="002C5C"/>
              </a:solidFill>
              <a:latin typeface="Calibri"/>
              <a:ea typeface="Calibri"/>
              <a:cs typeface="Calibri"/>
              <a:sym typeface="Calibri"/>
            </a:endParaRPr>
          </a:p>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Registered member of a league/association in associated club activity. </a:t>
            </a:r>
            <a:r>
              <a:rPr b="1" lang="en" sz="1400">
                <a:solidFill>
                  <a:srgbClr val="002C5C"/>
                </a:solidFill>
                <a:latin typeface="Calibri"/>
                <a:ea typeface="Calibri"/>
                <a:cs typeface="Calibri"/>
                <a:sym typeface="Calibri"/>
              </a:rPr>
              <a:t>+1 point</a:t>
            </a:r>
            <a:endParaRPr b="1" sz="1400">
              <a:solidFill>
                <a:srgbClr val="002C5C"/>
              </a:solidFill>
              <a:latin typeface="Calibri"/>
              <a:ea typeface="Calibri"/>
              <a:cs typeface="Calibri"/>
              <a:sym typeface="Calibri"/>
            </a:endParaRPr>
          </a:p>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qualifies and attends league/regional playoffs or equivalent. </a:t>
            </a:r>
            <a:r>
              <a:rPr b="1" lang="en" sz="1400">
                <a:solidFill>
                  <a:srgbClr val="002C5C"/>
                </a:solidFill>
                <a:latin typeface="Calibri"/>
                <a:ea typeface="Calibri"/>
                <a:cs typeface="Calibri"/>
                <a:sym typeface="Calibri"/>
              </a:rPr>
              <a:t>+2 points</a:t>
            </a:r>
            <a:endParaRPr b="1" sz="1400">
              <a:solidFill>
                <a:srgbClr val="002C5C"/>
              </a:solidFill>
              <a:latin typeface="Calibri"/>
              <a:ea typeface="Calibri"/>
              <a:cs typeface="Calibri"/>
              <a:sym typeface="Calibri"/>
            </a:endParaRPr>
          </a:p>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Winning a national championship as individual or as team. </a:t>
            </a:r>
            <a:r>
              <a:rPr b="1" lang="en" sz="1400">
                <a:solidFill>
                  <a:srgbClr val="002C5C"/>
                </a:solidFill>
                <a:latin typeface="Calibri"/>
                <a:ea typeface="Calibri"/>
                <a:cs typeface="Calibri"/>
                <a:sym typeface="Calibri"/>
              </a:rPr>
              <a:t>+5 points</a:t>
            </a:r>
            <a:endParaRPr b="1" sz="1400">
              <a:solidFill>
                <a:srgbClr val="002C5C"/>
              </a:solidFill>
              <a:latin typeface="Calibri"/>
              <a:ea typeface="Calibri"/>
              <a:cs typeface="Calibri"/>
              <a:sym typeface="Calibri"/>
            </a:endParaRPr>
          </a:p>
          <a:p>
            <a:pPr indent="-317500" lvl="0" marL="457200" rtl="0" algn="l">
              <a:lnSpc>
                <a:spcPct val="100000"/>
              </a:lnSpc>
              <a:spcBef>
                <a:spcPts val="0"/>
              </a:spcBef>
              <a:spcAft>
                <a:spcPts val="0"/>
              </a:spcAft>
              <a:buClr>
                <a:srgbClr val="002C5C"/>
              </a:buClr>
              <a:buSzPts val="1400"/>
              <a:buFont typeface="Calibri"/>
              <a:buChar char="●"/>
            </a:pPr>
            <a:r>
              <a:rPr lang="en" sz="1400">
                <a:solidFill>
                  <a:srgbClr val="002C5C"/>
                </a:solidFill>
                <a:latin typeface="Calibri"/>
                <a:ea typeface="Calibri"/>
                <a:cs typeface="Calibri"/>
                <a:sym typeface="Calibri"/>
              </a:rPr>
              <a:t>Club hosts an organized, sanctioned, and successful tournament, meet, or equivalent with more than two competitors. </a:t>
            </a:r>
            <a:r>
              <a:rPr b="1" lang="en" sz="1400">
                <a:solidFill>
                  <a:srgbClr val="002C5C"/>
                </a:solidFill>
                <a:latin typeface="Calibri"/>
                <a:ea typeface="Calibri"/>
                <a:cs typeface="Calibri"/>
                <a:sym typeface="Calibri"/>
              </a:rPr>
              <a:t>+3 points</a:t>
            </a:r>
            <a:endParaRPr b="1" sz="2000">
              <a:solidFill>
                <a:srgbClr val="002C5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Meet the Team</a:t>
            </a:r>
            <a:endParaRPr b="1" sz="6200">
              <a:solidFill>
                <a:srgbClr val="002C5C"/>
              </a:solidFill>
            </a:endParaRPr>
          </a:p>
        </p:txBody>
      </p:sp>
      <p:pic>
        <p:nvPicPr>
          <p:cNvPr id="70" name="Google Shape;70;p15"/>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Coaches, Volunteers, Instructors (31)</a:t>
            </a:r>
            <a:endParaRPr b="1">
              <a:solidFill>
                <a:srgbClr val="002C5C"/>
              </a:solidFill>
            </a:endParaRPr>
          </a:p>
        </p:txBody>
      </p:sp>
      <p:sp>
        <p:nvSpPr>
          <p:cNvPr id="237" name="Google Shape;23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500">
                <a:solidFill>
                  <a:srgbClr val="002C5C"/>
                </a:solidFill>
                <a:latin typeface="Calibri"/>
                <a:ea typeface="Calibri"/>
                <a:cs typeface="Calibri"/>
                <a:sym typeface="Calibri"/>
              </a:rPr>
              <a:t>All Sport Clubs student organizations are to be operated by student club members. All coaches/volunteers/instructors must at the least have Athletics &amp; Recreation volunteer paperwork on file. If the club is planning to pay the coach/instructor they are to be contracted by providing a quote for services to club leadership who will work with Sport Clubs professional staff to complete the agreement.</a:t>
            </a:r>
            <a:endParaRPr sz="1500">
              <a:solidFill>
                <a:srgbClr val="002C5C"/>
              </a:solidFill>
              <a:latin typeface="Calibri"/>
              <a:ea typeface="Calibri"/>
              <a:cs typeface="Calibri"/>
              <a:sym typeface="Calibri"/>
            </a:endParaRPr>
          </a:p>
          <a:p>
            <a:pPr indent="-323850" lvl="0" marL="457200" marR="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Exemplified qualifications for a coach/instructor/volunteer. </a:t>
            </a:r>
            <a:r>
              <a:rPr b="1" lang="en" sz="1500">
                <a:solidFill>
                  <a:srgbClr val="002C5C"/>
                </a:solidFill>
                <a:latin typeface="Calibri"/>
                <a:ea typeface="Calibri"/>
                <a:cs typeface="Calibri"/>
                <a:sym typeface="Calibri"/>
              </a:rPr>
              <a:t>+1 point</a:t>
            </a:r>
            <a:r>
              <a:rPr lang="en" sz="1500">
                <a:solidFill>
                  <a:srgbClr val="002C5C"/>
                </a:solidFill>
                <a:latin typeface="Calibri"/>
                <a:ea typeface="Calibri"/>
                <a:cs typeface="Calibri"/>
                <a:sym typeface="Calibri"/>
              </a:rPr>
              <a:t> (2-person maximum)</a:t>
            </a:r>
            <a:endParaRPr sz="1500">
              <a:solidFill>
                <a:srgbClr val="002C5C"/>
              </a:solidFill>
              <a:latin typeface="Calibri"/>
              <a:ea typeface="Calibri"/>
              <a:cs typeface="Calibri"/>
              <a:sym typeface="Calibri"/>
            </a:endParaRPr>
          </a:p>
          <a:p>
            <a:pPr indent="-323850" lvl="1" marL="914400" marR="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Burden of proof lies with the club to present to the Sport Clubs Advisory Committee and/or staff. </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If a coach/instructor is volunteering time. </a:t>
            </a:r>
            <a:r>
              <a:rPr b="1" lang="en" sz="1500">
                <a:solidFill>
                  <a:srgbClr val="002C5C"/>
                </a:solidFill>
                <a:latin typeface="Calibri"/>
                <a:ea typeface="Calibri"/>
                <a:cs typeface="Calibri"/>
                <a:sym typeface="Calibri"/>
              </a:rPr>
              <a:t>+1 point</a:t>
            </a:r>
            <a:r>
              <a:rPr lang="en" sz="1500">
                <a:solidFill>
                  <a:srgbClr val="002C5C"/>
                </a:solidFill>
                <a:latin typeface="Calibri"/>
                <a:ea typeface="Calibri"/>
                <a:cs typeface="Calibri"/>
                <a:sym typeface="Calibri"/>
              </a:rPr>
              <a:t> (2-person max)</a:t>
            </a:r>
            <a:endParaRPr sz="1500">
              <a:solidFill>
                <a:srgbClr val="002C5C"/>
              </a:solidFill>
              <a:latin typeface="Calibri"/>
              <a:ea typeface="Calibri"/>
              <a:cs typeface="Calibri"/>
              <a:sym typeface="Calibri"/>
            </a:endParaRPr>
          </a:p>
          <a:p>
            <a:pPr indent="-323850" lvl="1" marL="9144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Student members may serve in a coaching/instructional role, however the student must be able to prove exemplified qualifications in the club’s annual funding proposal.</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A coach/instructor is paid more than $400 annually for services. </a:t>
            </a:r>
            <a:r>
              <a:rPr b="1" lang="en" sz="1500">
                <a:solidFill>
                  <a:srgbClr val="002C5C"/>
                </a:solidFill>
                <a:latin typeface="Calibri"/>
                <a:ea typeface="Calibri"/>
                <a:cs typeface="Calibri"/>
                <a:sym typeface="Calibri"/>
              </a:rPr>
              <a:t>+ 2 points</a:t>
            </a:r>
            <a:r>
              <a:rPr lang="en" sz="1500">
                <a:solidFill>
                  <a:srgbClr val="002C5C"/>
                </a:solidFill>
                <a:latin typeface="Calibri"/>
                <a:ea typeface="Calibri"/>
                <a:cs typeface="Calibri"/>
                <a:sym typeface="Calibri"/>
              </a:rPr>
              <a:t> (2-person max)</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A coach/instructor is paid more than $800 annually for services. </a:t>
            </a:r>
            <a:r>
              <a:rPr b="1" lang="en" sz="1500">
                <a:solidFill>
                  <a:srgbClr val="002C5C"/>
                </a:solidFill>
                <a:latin typeface="Calibri"/>
                <a:ea typeface="Calibri"/>
                <a:cs typeface="Calibri"/>
                <a:sym typeface="Calibri"/>
              </a:rPr>
              <a:t>+3 points</a:t>
            </a:r>
            <a:r>
              <a:rPr lang="en" sz="1500">
                <a:solidFill>
                  <a:srgbClr val="002C5C"/>
                </a:solidFill>
                <a:latin typeface="Calibri"/>
                <a:ea typeface="Calibri"/>
                <a:cs typeface="Calibri"/>
                <a:sym typeface="Calibri"/>
              </a:rPr>
              <a:t> (2-person max)</a:t>
            </a:r>
            <a:endParaRPr sz="1500">
              <a:solidFill>
                <a:srgbClr val="002C5C"/>
              </a:solidFill>
              <a:latin typeface="Calibri"/>
              <a:ea typeface="Calibri"/>
              <a:cs typeface="Calibri"/>
              <a:sym typeface="Calibri"/>
            </a:endParaRPr>
          </a:p>
          <a:p>
            <a:pPr indent="-323850" lvl="0" marL="457200" rtl="0" algn="l">
              <a:lnSpc>
                <a:spcPct val="100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A coach/instructor is paid more than $1200 annually for services. </a:t>
            </a:r>
            <a:r>
              <a:rPr b="1" lang="en" sz="1500">
                <a:solidFill>
                  <a:srgbClr val="002C5C"/>
                </a:solidFill>
                <a:latin typeface="Calibri"/>
                <a:ea typeface="Calibri"/>
                <a:cs typeface="Calibri"/>
                <a:sym typeface="Calibri"/>
              </a:rPr>
              <a:t>+4 points</a:t>
            </a:r>
            <a:r>
              <a:rPr lang="en" sz="1500">
                <a:solidFill>
                  <a:srgbClr val="002C5C"/>
                </a:solidFill>
                <a:latin typeface="Calibri"/>
                <a:ea typeface="Calibri"/>
                <a:cs typeface="Calibri"/>
                <a:sym typeface="Calibri"/>
              </a:rPr>
              <a:t> (2-person max)</a:t>
            </a:r>
            <a:endParaRPr sz="1700">
              <a:solidFill>
                <a:srgbClr val="002C5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Travel (30)</a:t>
            </a:r>
            <a:endParaRPr b="1">
              <a:solidFill>
                <a:srgbClr val="002C5C"/>
              </a:solidFill>
            </a:endParaRPr>
          </a:p>
        </p:txBody>
      </p:sp>
      <p:sp>
        <p:nvSpPr>
          <p:cNvPr id="243" name="Google Shape;24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500">
                <a:solidFill>
                  <a:srgbClr val="002C5C"/>
                </a:solidFill>
                <a:latin typeface="Calibri"/>
                <a:ea typeface="Calibri"/>
                <a:cs typeface="Calibri"/>
                <a:sym typeface="Calibri"/>
              </a:rPr>
              <a:t>Clubs that travel more often and further distances are eligible to receive points that count towards their funding allocation. The burden of proof for travel lies with each club when submitting their allocation application to the Sport Clubs Advisory Committee.</a:t>
            </a:r>
            <a:endParaRPr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Each competition where the distance between UC Santa Cruz and visited university is between 200-1,000 miles. </a:t>
            </a:r>
            <a:r>
              <a:rPr b="1" lang="en" sz="1500">
                <a:solidFill>
                  <a:srgbClr val="002C5C"/>
                </a:solidFill>
                <a:latin typeface="Calibri"/>
                <a:ea typeface="Calibri"/>
                <a:cs typeface="Calibri"/>
                <a:sym typeface="Calibri"/>
              </a:rPr>
              <a:t>+1 point</a:t>
            </a:r>
            <a:r>
              <a:rPr lang="en" sz="1500">
                <a:solidFill>
                  <a:srgbClr val="002C5C"/>
                </a:solidFill>
                <a:latin typeface="Calibri"/>
                <a:ea typeface="Calibri"/>
                <a:cs typeface="Calibri"/>
                <a:sym typeface="Calibri"/>
              </a:rPr>
              <a:t> (max 20pts)</a:t>
            </a:r>
            <a:endParaRPr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Each competition where the distance between UC Santa Cruz campus and visited university is greater than 1,000 miles. </a:t>
            </a:r>
            <a:r>
              <a:rPr b="1" lang="en" sz="1500">
                <a:solidFill>
                  <a:srgbClr val="002C5C"/>
                </a:solidFill>
                <a:latin typeface="Calibri"/>
                <a:ea typeface="Calibri"/>
                <a:cs typeface="Calibri"/>
                <a:sym typeface="Calibri"/>
              </a:rPr>
              <a:t>+2 points</a:t>
            </a:r>
            <a:r>
              <a:rPr lang="en" sz="1500">
                <a:solidFill>
                  <a:srgbClr val="002C5C"/>
                </a:solidFill>
                <a:latin typeface="Calibri"/>
                <a:ea typeface="Calibri"/>
                <a:cs typeface="Calibri"/>
                <a:sym typeface="Calibri"/>
              </a:rPr>
              <a:t> (max 20pts)</a:t>
            </a:r>
            <a:endParaRPr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Total travel between 1,000-2,000 miles in a year.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Total travel greater than 2,000 miles in a year. </a:t>
            </a:r>
            <a:r>
              <a:rPr b="1" lang="en" sz="1500">
                <a:solidFill>
                  <a:srgbClr val="002C5C"/>
                </a:solidFill>
                <a:latin typeface="Calibri"/>
                <a:ea typeface="Calibri"/>
                <a:cs typeface="Calibri"/>
                <a:sym typeface="Calibri"/>
              </a:rPr>
              <a:t>+2 points</a:t>
            </a:r>
            <a:endParaRPr b="1"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At least two additional drivers authorized to drive personal and/or university vehicles beyond minimum requirements.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Submitting all post travel receipts within 5 business days of trip returning.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3" marL="685800" rtl="0" algn="l">
              <a:lnSpc>
                <a:spcPct val="100000"/>
              </a:lnSpc>
              <a:spcBef>
                <a:spcPts val="0"/>
              </a:spcBef>
              <a:spcAft>
                <a:spcPts val="0"/>
              </a:spcAft>
              <a:buClr>
                <a:srgbClr val="002C5C"/>
              </a:buClr>
              <a:buSzPts val="1500"/>
              <a:buFont typeface="Calibri"/>
              <a:buAutoNum type="arabicPeriod"/>
            </a:pPr>
            <a:r>
              <a:rPr lang="en" sz="1500">
                <a:solidFill>
                  <a:srgbClr val="002C5C"/>
                </a:solidFill>
                <a:latin typeface="Calibri"/>
                <a:ea typeface="Calibri"/>
                <a:cs typeface="Calibri"/>
                <a:sym typeface="Calibri"/>
              </a:rPr>
              <a:t>Submitting 50% of post travel reports no more than 3 days after travel. </a:t>
            </a:r>
            <a:r>
              <a:rPr b="1" lang="en" sz="1500">
                <a:solidFill>
                  <a:srgbClr val="002C5C"/>
                </a:solidFill>
                <a:latin typeface="Calibri"/>
                <a:ea typeface="Calibri"/>
                <a:cs typeface="Calibri"/>
                <a:sym typeface="Calibri"/>
              </a:rPr>
              <a:t>+5 points</a:t>
            </a:r>
            <a:endParaRPr b="1" sz="1700">
              <a:solidFill>
                <a:srgbClr val="002C5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Team GPA (4)</a:t>
            </a:r>
            <a:endParaRPr b="1">
              <a:solidFill>
                <a:srgbClr val="002C5C"/>
              </a:solidFill>
            </a:endParaRPr>
          </a:p>
        </p:txBody>
      </p:sp>
      <p:sp>
        <p:nvSpPr>
          <p:cNvPr id="249" name="Google Shape;24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rgbClr val="002C5C"/>
                </a:solidFill>
                <a:latin typeface="Calibri"/>
                <a:ea typeface="Calibri"/>
                <a:cs typeface="Calibri"/>
                <a:sym typeface="Calibri"/>
              </a:rPr>
              <a:t>Sport Clubs organizations are subject to Sport Clubs administration running a cumulative GPA report on all club members that provides an average, cumulative GPA for all club members during the first week of the spring quarter. Results of the report may be emailed to each respective club president upon request. Individual GPA records will not be shared. Clubs may gain additional points for a high cumulative GPA. The entire club roster is included in this GPA report. The point breakdown is as follows:</a:t>
            </a:r>
            <a:endParaRPr sz="1600">
              <a:solidFill>
                <a:srgbClr val="002C5C"/>
              </a:solidFill>
              <a:latin typeface="Calibri"/>
              <a:ea typeface="Calibri"/>
              <a:cs typeface="Calibri"/>
              <a:sym typeface="Calibri"/>
            </a:endParaRPr>
          </a:p>
          <a:p>
            <a:pPr indent="-330200" lvl="0" marL="457200" rtl="0" algn="l">
              <a:lnSpc>
                <a:spcPct val="115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Cumulative Club GPA Average of 3.00-3.10.  </a:t>
            </a:r>
            <a:r>
              <a:rPr b="1" lang="en" sz="1600">
                <a:solidFill>
                  <a:srgbClr val="002C5C"/>
                </a:solidFill>
                <a:latin typeface="Calibri"/>
                <a:ea typeface="Calibri"/>
                <a:cs typeface="Calibri"/>
                <a:sym typeface="Calibri"/>
              </a:rPr>
              <a:t>+1 point</a:t>
            </a:r>
            <a:endParaRPr b="1" sz="1600">
              <a:solidFill>
                <a:srgbClr val="002C5C"/>
              </a:solidFill>
              <a:latin typeface="Calibri"/>
              <a:ea typeface="Calibri"/>
              <a:cs typeface="Calibri"/>
              <a:sym typeface="Calibri"/>
            </a:endParaRPr>
          </a:p>
          <a:p>
            <a:pPr indent="-330200" lvl="0" marL="457200" rtl="0" algn="l">
              <a:lnSpc>
                <a:spcPct val="115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Cumulative Club GPA Average of 3.11-3.30. </a:t>
            </a:r>
            <a:r>
              <a:rPr b="1" lang="en" sz="1600">
                <a:solidFill>
                  <a:srgbClr val="002C5C"/>
                </a:solidFill>
                <a:latin typeface="Calibri"/>
                <a:ea typeface="Calibri"/>
                <a:cs typeface="Calibri"/>
                <a:sym typeface="Calibri"/>
              </a:rPr>
              <a:t>+2 points</a:t>
            </a:r>
            <a:endParaRPr b="1" sz="1600">
              <a:solidFill>
                <a:srgbClr val="002C5C"/>
              </a:solidFill>
              <a:latin typeface="Calibri"/>
              <a:ea typeface="Calibri"/>
              <a:cs typeface="Calibri"/>
              <a:sym typeface="Calibri"/>
            </a:endParaRPr>
          </a:p>
          <a:p>
            <a:pPr indent="-330200" lvl="0" marL="457200" rtl="0" algn="l">
              <a:lnSpc>
                <a:spcPct val="115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Cumulative Club GPA Average of 3.31-3.50. </a:t>
            </a:r>
            <a:r>
              <a:rPr b="1" lang="en" sz="1600">
                <a:solidFill>
                  <a:srgbClr val="002C5C"/>
                </a:solidFill>
                <a:latin typeface="Calibri"/>
                <a:ea typeface="Calibri"/>
                <a:cs typeface="Calibri"/>
                <a:sym typeface="Calibri"/>
              </a:rPr>
              <a:t>+3 points</a:t>
            </a:r>
            <a:endParaRPr b="1" sz="1600">
              <a:solidFill>
                <a:srgbClr val="002C5C"/>
              </a:solidFill>
              <a:latin typeface="Calibri"/>
              <a:ea typeface="Calibri"/>
              <a:cs typeface="Calibri"/>
              <a:sym typeface="Calibri"/>
            </a:endParaRPr>
          </a:p>
          <a:p>
            <a:pPr indent="-330200" lvl="0" marL="457200" rtl="0" algn="l">
              <a:lnSpc>
                <a:spcPct val="115000"/>
              </a:lnSpc>
              <a:spcBef>
                <a:spcPts val="0"/>
              </a:spcBef>
              <a:spcAft>
                <a:spcPts val="0"/>
              </a:spcAft>
              <a:buClr>
                <a:srgbClr val="002C5C"/>
              </a:buClr>
              <a:buSzPts val="1600"/>
              <a:buFont typeface="Calibri"/>
              <a:buChar char="●"/>
            </a:pPr>
            <a:r>
              <a:rPr lang="en" sz="1600">
                <a:solidFill>
                  <a:srgbClr val="002C5C"/>
                </a:solidFill>
                <a:latin typeface="Calibri"/>
                <a:ea typeface="Calibri"/>
                <a:cs typeface="Calibri"/>
                <a:sym typeface="Calibri"/>
              </a:rPr>
              <a:t>Cumulative Club GPA Average of 3.50-4.00. </a:t>
            </a:r>
            <a:r>
              <a:rPr b="1" lang="en" sz="1600">
                <a:solidFill>
                  <a:srgbClr val="002C5C"/>
                </a:solidFill>
                <a:latin typeface="Calibri"/>
                <a:ea typeface="Calibri"/>
                <a:cs typeface="Calibri"/>
                <a:sym typeface="Calibri"/>
              </a:rPr>
              <a:t>+4 points</a:t>
            </a:r>
            <a:endParaRPr b="1" sz="1800">
              <a:solidFill>
                <a:srgbClr val="002C5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Fundraising &amp; Sponsorships (14)</a:t>
            </a:r>
            <a:endParaRPr b="1">
              <a:solidFill>
                <a:srgbClr val="002C5C"/>
              </a:solidFill>
            </a:endParaRPr>
          </a:p>
        </p:txBody>
      </p:sp>
      <p:sp>
        <p:nvSpPr>
          <p:cNvPr id="255" name="Google Shape;255;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lang="en" sz="1210">
                <a:solidFill>
                  <a:srgbClr val="002C5C"/>
                </a:solidFill>
                <a:latin typeface="Calibri"/>
                <a:ea typeface="Calibri"/>
                <a:cs typeface="Calibri"/>
                <a:sym typeface="Calibri"/>
              </a:rPr>
              <a:t>Sport Clubs organizations must fundraise to be able to accomplish many of their goals in competition, apparel, equipment, and other club activities. Sport Clubs is incentivizing fundraising &amp; sponsorships by offering additional points for successful fundraising towards annual funding allocations. This includes funds in both the 70700 fundraising accounts and club foundation accounts (Giving Day funds). Clubs must fundraise a minimum of 35% of their expenses for the current fiscal year to be eligible for points in this category. Budgets include all expenses out of team accounts. Individuals donating or assisting with fundraising do not count as a sponsoring organization. Team dues must be directly related to operational costs of the club. Team dues do not count as fundraising. </a:t>
            </a:r>
            <a:endParaRPr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members pay team dues between $20 - $50 per person on an annual basis. </a:t>
            </a:r>
            <a:r>
              <a:rPr b="1" lang="en" sz="1210">
                <a:solidFill>
                  <a:srgbClr val="002C5C"/>
                </a:solidFill>
                <a:latin typeface="Calibri"/>
                <a:ea typeface="Calibri"/>
                <a:cs typeface="Calibri"/>
                <a:sym typeface="Calibri"/>
              </a:rPr>
              <a:t>+1 point</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members pay team dues between $51 - $100 per person on an annual basis. </a:t>
            </a:r>
            <a:r>
              <a:rPr b="1" lang="en" sz="1210">
                <a:solidFill>
                  <a:srgbClr val="002C5C"/>
                </a:solidFill>
                <a:latin typeface="Calibri"/>
                <a:ea typeface="Calibri"/>
                <a:cs typeface="Calibri"/>
                <a:sym typeface="Calibri"/>
              </a:rPr>
              <a:t>+2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members pay team dues between $101 - $250 per person on an annual basis. </a:t>
            </a:r>
            <a:r>
              <a:rPr b="1" lang="en" sz="1210">
                <a:solidFill>
                  <a:srgbClr val="002C5C"/>
                </a:solidFill>
                <a:latin typeface="Calibri"/>
                <a:ea typeface="Calibri"/>
                <a:cs typeface="Calibri"/>
                <a:sym typeface="Calibri"/>
              </a:rPr>
              <a:t>+3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members pay team dues between $251 - $500 per person on an annual basis. </a:t>
            </a:r>
            <a:r>
              <a:rPr b="1" lang="en" sz="1210">
                <a:solidFill>
                  <a:srgbClr val="002C5C"/>
                </a:solidFill>
                <a:latin typeface="Calibri"/>
                <a:ea typeface="Calibri"/>
                <a:cs typeface="Calibri"/>
                <a:sym typeface="Calibri"/>
              </a:rPr>
              <a:t>+4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members pay team dues $501 or more per person on an annual basis. </a:t>
            </a:r>
            <a:r>
              <a:rPr b="1" lang="en" sz="1210">
                <a:solidFill>
                  <a:srgbClr val="002C5C"/>
                </a:solidFill>
                <a:latin typeface="Calibri"/>
                <a:ea typeface="Calibri"/>
                <a:cs typeface="Calibri"/>
                <a:sym typeface="Calibri"/>
              </a:rPr>
              <a:t>+5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fundraised at least 50% of expenses during the fiscal year. </a:t>
            </a:r>
            <a:r>
              <a:rPr b="1" lang="en" sz="1210">
                <a:solidFill>
                  <a:srgbClr val="002C5C"/>
                </a:solidFill>
                <a:latin typeface="Calibri"/>
                <a:ea typeface="Calibri"/>
                <a:cs typeface="Calibri"/>
                <a:sym typeface="Calibri"/>
              </a:rPr>
              <a:t>+3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fundraised at least 60% of expenses during the fiscal year. </a:t>
            </a:r>
            <a:r>
              <a:rPr b="1" lang="en" sz="1210">
                <a:solidFill>
                  <a:srgbClr val="002C5C"/>
                </a:solidFill>
                <a:latin typeface="Calibri"/>
                <a:ea typeface="Calibri"/>
                <a:cs typeface="Calibri"/>
                <a:sym typeface="Calibri"/>
              </a:rPr>
              <a:t>+4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fundraised at least 70% of expenses during the fiscal year. </a:t>
            </a:r>
            <a:r>
              <a:rPr b="1" lang="en" sz="1210">
                <a:solidFill>
                  <a:srgbClr val="002C5C"/>
                </a:solidFill>
                <a:latin typeface="Calibri"/>
                <a:ea typeface="Calibri"/>
                <a:cs typeface="Calibri"/>
                <a:sym typeface="Calibri"/>
              </a:rPr>
              <a:t>+5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fundraised at least 80% of expenses during the fiscal year. </a:t>
            </a:r>
            <a:r>
              <a:rPr b="1" lang="en" sz="1210">
                <a:solidFill>
                  <a:srgbClr val="002C5C"/>
                </a:solidFill>
                <a:latin typeface="Calibri"/>
                <a:ea typeface="Calibri"/>
                <a:cs typeface="Calibri"/>
                <a:sym typeface="Calibri"/>
              </a:rPr>
              <a:t>+6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sponsored by at least 1 organization outside of UC Santa Cruz during fiscal year valued at more than $150.00. </a:t>
            </a:r>
            <a:r>
              <a:rPr b="1" lang="en" sz="1210">
                <a:solidFill>
                  <a:srgbClr val="002C5C"/>
                </a:solidFill>
                <a:latin typeface="Calibri"/>
                <a:ea typeface="Calibri"/>
                <a:cs typeface="Calibri"/>
                <a:sym typeface="Calibri"/>
              </a:rPr>
              <a:t>+1 point</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sponsored by 2-3 organizations outside of UC Santa Cruz during fiscal year valued at more than $150.00 each. </a:t>
            </a:r>
            <a:r>
              <a:rPr b="1" lang="en" sz="1210">
                <a:solidFill>
                  <a:srgbClr val="002C5C"/>
                </a:solidFill>
                <a:latin typeface="Calibri"/>
                <a:ea typeface="Calibri"/>
                <a:cs typeface="Calibri"/>
                <a:sym typeface="Calibri"/>
              </a:rPr>
              <a:t>+2 points</a:t>
            </a:r>
            <a:endParaRPr b="1" sz="1210">
              <a:solidFill>
                <a:srgbClr val="002C5C"/>
              </a:solidFill>
              <a:latin typeface="Calibri"/>
              <a:ea typeface="Calibri"/>
              <a:cs typeface="Calibri"/>
              <a:sym typeface="Calibri"/>
            </a:endParaRPr>
          </a:p>
          <a:p>
            <a:pPr indent="-305435" lvl="0" marL="457200" rtl="0" algn="l">
              <a:lnSpc>
                <a:spcPct val="95000"/>
              </a:lnSpc>
              <a:spcBef>
                <a:spcPts val="0"/>
              </a:spcBef>
              <a:spcAft>
                <a:spcPts val="0"/>
              </a:spcAft>
              <a:buClr>
                <a:srgbClr val="002C5C"/>
              </a:buClr>
              <a:buSzPts val="1210"/>
              <a:buFont typeface="Calibri"/>
              <a:buChar char="●"/>
            </a:pPr>
            <a:r>
              <a:rPr lang="en" sz="1210">
                <a:solidFill>
                  <a:srgbClr val="002C5C"/>
                </a:solidFill>
                <a:latin typeface="Calibri"/>
                <a:ea typeface="Calibri"/>
                <a:cs typeface="Calibri"/>
                <a:sym typeface="Calibri"/>
              </a:rPr>
              <a:t>Club sponsored by 4 or more organizations outside of UC Santa Cruz during the fiscal year valued at more than $150.00 each. </a:t>
            </a:r>
            <a:r>
              <a:rPr b="1" lang="en" sz="1210">
                <a:solidFill>
                  <a:srgbClr val="002C5C"/>
                </a:solidFill>
                <a:latin typeface="Calibri"/>
                <a:ea typeface="Calibri"/>
                <a:cs typeface="Calibri"/>
                <a:sym typeface="Calibri"/>
              </a:rPr>
              <a:t>+3 points</a:t>
            </a:r>
            <a:endParaRPr b="1" sz="1395">
              <a:solidFill>
                <a:srgbClr val="002C5C"/>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Membership Engagement (18) </a:t>
            </a:r>
            <a:endParaRPr b="1">
              <a:solidFill>
                <a:srgbClr val="002C5C"/>
              </a:solidFill>
            </a:endParaRPr>
          </a:p>
        </p:txBody>
      </p:sp>
      <p:sp>
        <p:nvSpPr>
          <p:cNvPr id="261" name="Google Shape;261;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700">
                <a:solidFill>
                  <a:srgbClr val="002C5C"/>
                </a:solidFill>
                <a:latin typeface="Calibri"/>
                <a:ea typeface="Calibri"/>
                <a:cs typeface="Calibri"/>
                <a:sym typeface="Calibri"/>
              </a:rPr>
              <a:t>Sport Clubs organizations may earn points in their funding proposals by hosting and verifying participant engagement in healthy bonding activities. For some ideas, please reference Rule 6.e.ix.</a:t>
            </a:r>
            <a:endParaRPr sz="1700">
              <a:solidFill>
                <a:srgbClr val="002C5C"/>
              </a:solidFill>
              <a:latin typeface="Calibri"/>
              <a:ea typeface="Calibri"/>
              <a:cs typeface="Calibri"/>
              <a:sym typeface="Calibri"/>
            </a:endParaRPr>
          </a:p>
          <a:p>
            <a:pPr indent="-336550" lvl="0" marL="457200" rtl="0" algn="l">
              <a:lnSpc>
                <a:spcPct val="100000"/>
              </a:lnSpc>
              <a:spcBef>
                <a:spcPts val="0"/>
              </a:spcBef>
              <a:spcAft>
                <a:spcPts val="0"/>
              </a:spcAft>
              <a:buClr>
                <a:srgbClr val="002C5C"/>
              </a:buClr>
              <a:buSzPts val="1700"/>
              <a:buFont typeface="Calibri"/>
              <a:buChar char="●"/>
            </a:pPr>
            <a:r>
              <a:rPr lang="en" sz="1700">
                <a:solidFill>
                  <a:srgbClr val="002C5C"/>
                </a:solidFill>
                <a:latin typeface="Calibri"/>
                <a:ea typeface="Calibri"/>
                <a:cs typeface="Calibri"/>
                <a:sym typeface="Calibri"/>
              </a:rPr>
              <a:t>Successfully executed recurring, positive team bonding events or other membership/alumni engagement events. </a:t>
            </a:r>
            <a:r>
              <a:rPr b="1" lang="en" sz="1700">
                <a:solidFill>
                  <a:srgbClr val="002C5C"/>
                </a:solidFill>
                <a:latin typeface="Calibri"/>
                <a:ea typeface="Calibri"/>
                <a:cs typeface="Calibri"/>
                <a:sym typeface="Calibri"/>
              </a:rPr>
              <a:t>+1-10 points</a:t>
            </a:r>
            <a:r>
              <a:rPr lang="en" sz="1700">
                <a:solidFill>
                  <a:srgbClr val="002C5C"/>
                </a:solidFill>
                <a:latin typeface="Calibri"/>
                <a:ea typeface="Calibri"/>
                <a:cs typeface="Calibri"/>
                <a:sym typeface="Calibri"/>
              </a:rPr>
              <a:t> possible pending volume of engagement </a:t>
            </a:r>
            <a:endParaRPr sz="1700">
              <a:solidFill>
                <a:srgbClr val="002C5C"/>
              </a:solidFill>
              <a:latin typeface="Calibri"/>
              <a:ea typeface="Calibri"/>
              <a:cs typeface="Calibri"/>
              <a:sym typeface="Calibri"/>
            </a:endParaRPr>
          </a:p>
          <a:p>
            <a:pPr indent="-336550" lvl="0" marL="457200" rtl="0" algn="l">
              <a:lnSpc>
                <a:spcPct val="100000"/>
              </a:lnSpc>
              <a:spcBef>
                <a:spcPts val="0"/>
              </a:spcBef>
              <a:spcAft>
                <a:spcPts val="0"/>
              </a:spcAft>
              <a:buClr>
                <a:srgbClr val="002C5C"/>
              </a:buClr>
              <a:buSzPts val="1700"/>
              <a:buFont typeface="Calibri"/>
              <a:buChar char="●"/>
            </a:pPr>
            <a:r>
              <a:rPr lang="en" sz="1700">
                <a:solidFill>
                  <a:srgbClr val="002C5C"/>
                </a:solidFill>
                <a:latin typeface="Calibri"/>
                <a:ea typeface="Calibri"/>
                <a:cs typeface="Calibri"/>
                <a:sym typeface="Calibri"/>
              </a:rPr>
              <a:t>Sport Clubs organization was represented in attendance at mandatory Sport Clubs workshops. </a:t>
            </a:r>
            <a:r>
              <a:rPr b="1" lang="en" sz="1700">
                <a:solidFill>
                  <a:srgbClr val="002C5C"/>
                </a:solidFill>
                <a:latin typeface="Calibri"/>
                <a:ea typeface="Calibri"/>
                <a:cs typeface="Calibri"/>
                <a:sym typeface="Calibri"/>
              </a:rPr>
              <a:t>+2 points</a:t>
            </a:r>
            <a:endParaRPr b="1" sz="1700">
              <a:solidFill>
                <a:srgbClr val="002C5C"/>
              </a:solidFill>
              <a:latin typeface="Calibri"/>
              <a:ea typeface="Calibri"/>
              <a:cs typeface="Calibri"/>
              <a:sym typeface="Calibri"/>
            </a:endParaRPr>
          </a:p>
          <a:p>
            <a:pPr indent="-336550" lvl="0" marL="457200" rtl="0" algn="l">
              <a:lnSpc>
                <a:spcPct val="100000"/>
              </a:lnSpc>
              <a:spcBef>
                <a:spcPts val="0"/>
              </a:spcBef>
              <a:spcAft>
                <a:spcPts val="0"/>
              </a:spcAft>
              <a:buClr>
                <a:srgbClr val="002C5C"/>
              </a:buClr>
              <a:buSzPts val="1700"/>
              <a:buFont typeface="Calibri"/>
              <a:buChar char="●"/>
            </a:pPr>
            <a:r>
              <a:rPr lang="en" sz="1700">
                <a:solidFill>
                  <a:srgbClr val="002C5C"/>
                </a:solidFill>
                <a:latin typeface="Calibri"/>
                <a:ea typeface="Calibri"/>
                <a:cs typeface="Calibri"/>
                <a:sym typeface="Calibri"/>
              </a:rPr>
              <a:t>Sport Clubs organization was represented in attendance at optional Sport Clubs workshops. </a:t>
            </a:r>
            <a:r>
              <a:rPr b="1" lang="en" sz="1700">
                <a:solidFill>
                  <a:srgbClr val="002C5C"/>
                </a:solidFill>
                <a:latin typeface="Calibri"/>
                <a:ea typeface="Calibri"/>
                <a:cs typeface="Calibri"/>
                <a:sym typeface="Calibri"/>
              </a:rPr>
              <a:t>+3 points</a:t>
            </a:r>
            <a:endParaRPr b="1" sz="1700">
              <a:solidFill>
                <a:srgbClr val="002C5C"/>
              </a:solidFill>
              <a:latin typeface="Calibri"/>
              <a:ea typeface="Calibri"/>
              <a:cs typeface="Calibri"/>
              <a:sym typeface="Calibri"/>
            </a:endParaRPr>
          </a:p>
          <a:p>
            <a:pPr indent="-336550" lvl="0" marL="457200" rtl="0" algn="l">
              <a:lnSpc>
                <a:spcPct val="100000"/>
              </a:lnSpc>
              <a:spcBef>
                <a:spcPts val="0"/>
              </a:spcBef>
              <a:spcAft>
                <a:spcPts val="0"/>
              </a:spcAft>
              <a:buClr>
                <a:srgbClr val="002C5C"/>
              </a:buClr>
              <a:buSzPts val="1700"/>
              <a:buFont typeface="Calibri"/>
              <a:buChar char="●"/>
            </a:pPr>
            <a:r>
              <a:rPr lang="en" sz="1700">
                <a:solidFill>
                  <a:srgbClr val="002C5C"/>
                </a:solidFill>
                <a:latin typeface="Calibri"/>
                <a:ea typeface="Calibri"/>
                <a:cs typeface="Calibri"/>
                <a:sym typeface="Calibri"/>
              </a:rPr>
              <a:t>Post a minimum of 3 posts each quarter and tag @ucsc_sportclubs. </a:t>
            </a:r>
            <a:r>
              <a:rPr b="1" lang="en" sz="1700">
                <a:solidFill>
                  <a:srgbClr val="002C5C"/>
                </a:solidFill>
                <a:latin typeface="Calibri"/>
                <a:ea typeface="Calibri"/>
                <a:cs typeface="Calibri"/>
                <a:sym typeface="Calibri"/>
              </a:rPr>
              <a:t>+1 point</a:t>
            </a:r>
            <a:endParaRPr b="1" sz="1700">
              <a:solidFill>
                <a:srgbClr val="002C5C"/>
              </a:solidFill>
              <a:latin typeface="Calibri"/>
              <a:ea typeface="Calibri"/>
              <a:cs typeface="Calibri"/>
              <a:sym typeface="Calibri"/>
            </a:endParaRPr>
          </a:p>
          <a:p>
            <a:pPr indent="-336550" lvl="0" marL="457200" rtl="0" algn="l">
              <a:lnSpc>
                <a:spcPct val="100000"/>
              </a:lnSpc>
              <a:spcBef>
                <a:spcPts val="0"/>
              </a:spcBef>
              <a:spcAft>
                <a:spcPts val="0"/>
              </a:spcAft>
              <a:buClr>
                <a:srgbClr val="002C5C"/>
              </a:buClr>
              <a:buSzPts val="1700"/>
              <a:buFont typeface="Calibri"/>
              <a:buChar char="●"/>
            </a:pPr>
            <a:r>
              <a:rPr lang="en" sz="1700">
                <a:solidFill>
                  <a:srgbClr val="002C5C"/>
                </a:solidFill>
                <a:latin typeface="Calibri"/>
                <a:ea typeface="Calibri"/>
                <a:cs typeface="Calibri"/>
                <a:sym typeface="Calibri"/>
              </a:rPr>
              <a:t>Post a minimum of 7 posts each quarter and tag @ucsc_sportclubs. </a:t>
            </a:r>
            <a:r>
              <a:rPr b="1" lang="en" sz="1700">
                <a:solidFill>
                  <a:srgbClr val="002C5C"/>
                </a:solidFill>
                <a:latin typeface="Calibri"/>
                <a:ea typeface="Calibri"/>
                <a:cs typeface="Calibri"/>
                <a:sym typeface="Calibri"/>
              </a:rPr>
              <a:t>+3 points </a:t>
            </a:r>
            <a:endParaRPr b="1" sz="1900">
              <a:solidFill>
                <a:srgbClr val="002C5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2C5C"/>
                </a:solidFill>
              </a:rPr>
              <a:t>Point Deductions</a:t>
            </a:r>
            <a:endParaRPr b="1">
              <a:solidFill>
                <a:srgbClr val="002C5C"/>
              </a:solidFill>
            </a:endParaRPr>
          </a:p>
        </p:txBody>
      </p:sp>
      <p:sp>
        <p:nvSpPr>
          <p:cNvPr id="267" name="Google Shape;26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500">
                <a:solidFill>
                  <a:srgbClr val="002C5C"/>
                </a:solidFill>
                <a:latin typeface="Calibri"/>
                <a:ea typeface="Calibri"/>
                <a:cs typeface="Calibri"/>
                <a:sym typeface="Calibri"/>
              </a:rPr>
              <a:t>Sport Clubs organizations are subject to point deductions, the number of points being deduced are dependent on which policies are violated, and the number of times a policy has been violated.</a:t>
            </a:r>
            <a:endParaRPr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Submitting travel requests within 12 business days of departure. </a:t>
            </a:r>
            <a:r>
              <a:rPr b="1" lang="en" sz="1500">
                <a:solidFill>
                  <a:srgbClr val="002C5C"/>
                </a:solidFill>
                <a:latin typeface="Calibri"/>
                <a:ea typeface="Calibri"/>
                <a:cs typeface="Calibri"/>
                <a:sym typeface="Calibri"/>
              </a:rPr>
              <a:t>-1 point </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Submitting completed travel rosters within 4 business days of departure.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Submitting facility requests after quarterly deadline. -</a:t>
            </a:r>
            <a:r>
              <a:rPr b="1" lang="en" sz="1500">
                <a:solidFill>
                  <a:srgbClr val="002C5C"/>
                </a:solidFill>
                <a:latin typeface="Calibri"/>
                <a:ea typeface="Calibri"/>
                <a:cs typeface="Calibri"/>
                <a:sym typeface="Calibri"/>
              </a:rPr>
              <a:t>1 point </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Member found improperly registered during practice audit. </a:t>
            </a:r>
            <a:r>
              <a:rPr b="1" lang="en" sz="1500">
                <a:solidFill>
                  <a:srgbClr val="002C5C"/>
                </a:solidFill>
                <a:latin typeface="Calibri"/>
                <a:ea typeface="Calibri"/>
                <a:cs typeface="Calibri"/>
                <a:sym typeface="Calibri"/>
              </a:rPr>
              <a:t>-1/member</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Failure to document and properly report an incident during club operation.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Failure to meet with Sport Clubs professional staff for a monthly club officer meeting. </a:t>
            </a:r>
            <a:r>
              <a:rPr b="1" lang="en" sz="1500">
                <a:solidFill>
                  <a:srgbClr val="002C5C"/>
                </a:solidFill>
                <a:latin typeface="Calibri"/>
                <a:ea typeface="Calibri"/>
                <a:cs typeface="Calibri"/>
                <a:sym typeface="Calibri"/>
              </a:rPr>
              <a:t>-1 point</a:t>
            </a:r>
            <a:endParaRPr b="1" sz="1500">
              <a:solidFill>
                <a:srgbClr val="002C5C"/>
              </a:solidFill>
              <a:latin typeface="Calibri"/>
              <a:ea typeface="Calibri"/>
              <a:cs typeface="Calibri"/>
              <a:sym typeface="Calibri"/>
            </a:endParaRPr>
          </a:p>
          <a:p>
            <a:pPr indent="-323850" lvl="0" marL="457200" rtl="0" algn="l">
              <a:lnSpc>
                <a:spcPct val="115000"/>
              </a:lnSpc>
              <a:spcBef>
                <a:spcPts val="0"/>
              </a:spcBef>
              <a:spcAft>
                <a:spcPts val="0"/>
              </a:spcAft>
              <a:buClr>
                <a:srgbClr val="002C5C"/>
              </a:buClr>
              <a:buSzPts val="1500"/>
              <a:buFont typeface="Calibri"/>
              <a:buChar char="●"/>
            </a:pPr>
            <a:r>
              <a:rPr lang="en" sz="1500">
                <a:solidFill>
                  <a:srgbClr val="002C5C"/>
                </a:solidFill>
                <a:latin typeface="Calibri"/>
                <a:ea typeface="Calibri"/>
                <a:cs typeface="Calibri"/>
                <a:sym typeface="Calibri"/>
              </a:rPr>
              <a:t>Failure to provide representation in attendance at mandatory Sport Clubs workshops. </a:t>
            </a:r>
            <a:r>
              <a:rPr b="1" lang="en" sz="1500">
                <a:solidFill>
                  <a:srgbClr val="002C5C"/>
                </a:solidFill>
                <a:latin typeface="Calibri"/>
                <a:ea typeface="Calibri"/>
                <a:cs typeface="Calibri"/>
                <a:sym typeface="Calibri"/>
              </a:rPr>
              <a:t>-1 point</a:t>
            </a:r>
            <a:endParaRPr b="1" sz="2100">
              <a:solidFill>
                <a:srgbClr val="002C5C"/>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271" name="Shape 271"/>
        <p:cNvGrpSpPr/>
        <p:nvPr/>
      </p:nvGrpSpPr>
      <p:grpSpPr>
        <a:xfrm>
          <a:off x="0" y="0"/>
          <a:ext cx="0" cy="0"/>
          <a:chOff x="0" y="0"/>
          <a:chExt cx="0" cy="0"/>
        </a:xfrm>
      </p:grpSpPr>
      <p:sp>
        <p:nvSpPr>
          <p:cNvPr id="272" name="Google Shape;272;p4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Sport Club Advisory Committee (SCAC)</a:t>
            </a:r>
            <a:endParaRPr b="1" sz="6200">
              <a:solidFill>
                <a:srgbClr val="002C5C"/>
              </a:solidFill>
            </a:endParaRPr>
          </a:p>
        </p:txBody>
      </p:sp>
      <p:pic>
        <p:nvPicPr>
          <p:cNvPr id="273" name="Google Shape;273;p48"/>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Sports Club Advisory Committee (SCAC)</a:t>
            </a:r>
            <a:endParaRPr b="1">
              <a:solidFill>
                <a:srgbClr val="FDC700"/>
              </a:solidFill>
            </a:endParaRPr>
          </a:p>
        </p:txBody>
      </p:sp>
      <p:graphicFrame>
        <p:nvGraphicFramePr>
          <p:cNvPr id="279" name="Google Shape;279;p49"/>
          <p:cNvGraphicFramePr/>
          <p:nvPr/>
        </p:nvGraphicFramePr>
        <p:xfrm>
          <a:off x="952500" y="1619250"/>
          <a:ext cx="3000000" cy="3000000"/>
        </p:xfrm>
        <a:graphic>
          <a:graphicData uri="http://schemas.openxmlformats.org/drawingml/2006/table">
            <a:tbl>
              <a:tblPr>
                <a:noFill/>
                <a:tableStyleId>{5BCBEFAC-EA3F-412B-AB4B-4136529CA089}</a:tableStyleId>
              </a:tblPr>
              <a:tblGrid>
                <a:gridCol w="3619500"/>
                <a:gridCol w="3619500"/>
              </a:tblGrid>
              <a:tr h="381000">
                <a:tc>
                  <a:txBody>
                    <a:bodyPr/>
                    <a:lstStyle/>
                    <a:p>
                      <a:pPr indent="0" lvl="0" marL="0" rtl="0" algn="l">
                        <a:spcBef>
                          <a:spcPts val="0"/>
                        </a:spcBef>
                        <a:spcAft>
                          <a:spcPts val="0"/>
                        </a:spcAft>
                        <a:buNone/>
                      </a:pPr>
                      <a:r>
                        <a:rPr lang="en">
                          <a:solidFill>
                            <a:srgbClr val="002C5C"/>
                          </a:solidFill>
                        </a:rPr>
                        <a:t>Caden Jacobs</a:t>
                      </a:r>
                      <a:endParaRPr>
                        <a:solidFill>
                          <a:srgbClr val="002C5C"/>
                        </a:solidFill>
                      </a:endParaRPr>
                    </a:p>
                  </a:txBody>
                  <a:tcPr marT="91425" marB="91425" marR="91425" marL="91425"/>
                </a:tc>
                <a:tc>
                  <a:txBody>
                    <a:bodyPr/>
                    <a:lstStyle/>
                    <a:p>
                      <a:pPr indent="0" lvl="0" marL="0" rtl="0" algn="l">
                        <a:spcBef>
                          <a:spcPts val="0"/>
                        </a:spcBef>
                        <a:spcAft>
                          <a:spcPts val="0"/>
                        </a:spcAft>
                        <a:buNone/>
                      </a:pPr>
                      <a:r>
                        <a:rPr lang="en">
                          <a:solidFill>
                            <a:srgbClr val="002C5C"/>
                          </a:solidFill>
                        </a:rPr>
                        <a:t>Women’s Rugby</a:t>
                      </a:r>
                      <a:endParaRPr>
                        <a:solidFill>
                          <a:srgbClr val="002C5C"/>
                        </a:solidFill>
                      </a:endParaRPr>
                    </a:p>
                  </a:txBody>
                  <a:tcPr marT="91425" marB="91425" marR="91425" marL="91425"/>
                </a:tc>
              </a:tr>
              <a:tr h="381000">
                <a:tc>
                  <a:txBody>
                    <a:bodyPr/>
                    <a:lstStyle/>
                    <a:p>
                      <a:pPr indent="0" lvl="0" marL="0" rtl="0" algn="l">
                        <a:spcBef>
                          <a:spcPts val="0"/>
                        </a:spcBef>
                        <a:spcAft>
                          <a:spcPts val="0"/>
                        </a:spcAft>
                        <a:buNone/>
                      </a:pPr>
                      <a:r>
                        <a:rPr lang="en">
                          <a:solidFill>
                            <a:srgbClr val="002C5C"/>
                          </a:solidFill>
                        </a:rPr>
                        <a:t>Cal Donnelly</a:t>
                      </a:r>
                      <a:endParaRPr>
                        <a:solidFill>
                          <a:srgbClr val="002C5C"/>
                        </a:solidFill>
                      </a:endParaRPr>
                    </a:p>
                  </a:txBody>
                  <a:tcPr marT="91425" marB="91425" marR="91425" marL="91425"/>
                </a:tc>
                <a:tc>
                  <a:txBody>
                    <a:bodyPr/>
                    <a:lstStyle/>
                    <a:p>
                      <a:pPr indent="0" lvl="0" marL="0" rtl="0" algn="l">
                        <a:spcBef>
                          <a:spcPts val="0"/>
                        </a:spcBef>
                        <a:spcAft>
                          <a:spcPts val="0"/>
                        </a:spcAft>
                        <a:buNone/>
                      </a:pPr>
                      <a:r>
                        <a:rPr lang="en">
                          <a:solidFill>
                            <a:srgbClr val="002C5C"/>
                          </a:solidFill>
                        </a:rPr>
                        <a:t>Men’s Soccer </a:t>
                      </a:r>
                      <a:endParaRPr>
                        <a:solidFill>
                          <a:srgbClr val="002C5C"/>
                        </a:solidFill>
                      </a:endParaRPr>
                    </a:p>
                  </a:txBody>
                  <a:tcPr marT="91425" marB="91425" marR="91425" marL="91425"/>
                </a:tc>
              </a:tr>
              <a:tr h="381000">
                <a:tc>
                  <a:txBody>
                    <a:bodyPr/>
                    <a:lstStyle/>
                    <a:p>
                      <a:pPr indent="0" lvl="0" marL="0" rtl="0" algn="l">
                        <a:spcBef>
                          <a:spcPts val="0"/>
                        </a:spcBef>
                        <a:spcAft>
                          <a:spcPts val="0"/>
                        </a:spcAft>
                        <a:buNone/>
                      </a:pPr>
                      <a:r>
                        <a:rPr lang="en">
                          <a:solidFill>
                            <a:srgbClr val="002C5C"/>
                          </a:solidFill>
                        </a:rPr>
                        <a:t>Vacant </a:t>
                      </a:r>
                      <a:endParaRPr>
                        <a:solidFill>
                          <a:srgbClr val="002C5C"/>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002C5C"/>
                          </a:solidFill>
                        </a:rPr>
                        <a:t>Vacant </a:t>
                      </a:r>
                      <a:endParaRPr>
                        <a:solidFill>
                          <a:srgbClr val="002C5C"/>
                        </a:solidFill>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rgbClr val="002C5C"/>
                          </a:solidFill>
                        </a:rPr>
                        <a:t>Vacant </a:t>
                      </a:r>
                      <a:endParaRPr>
                        <a:solidFill>
                          <a:srgbClr val="002C5C"/>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002C5C"/>
                          </a:solidFill>
                        </a:rPr>
                        <a:t>Vacant </a:t>
                      </a:r>
                      <a:endParaRPr>
                        <a:solidFill>
                          <a:srgbClr val="002C5C"/>
                        </a:solidFill>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rgbClr val="002C5C"/>
                          </a:solidFill>
                        </a:rPr>
                        <a:t>Vacant </a:t>
                      </a:r>
                      <a:endParaRPr>
                        <a:solidFill>
                          <a:srgbClr val="002C5C"/>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002C5C"/>
                          </a:solidFill>
                        </a:rPr>
                        <a:t>Vacant </a:t>
                      </a:r>
                      <a:endParaRPr>
                        <a:solidFill>
                          <a:srgbClr val="002C5C"/>
                        </a:solidFill>
                      </a:endParaRP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83" name="Shape 283"/>
        <p:cNvGrpSpPr/>
        <p:nvPr/>
      </p:nvGrpSpPr>
      <p:grpSpPr>
        <a:xfrm>
          <a:off x="0" y="0"/>
          <a:ext cx="0" cy="0"/>
          <a:chOff x="0" y="0"/>
          <a:chExt cx="0" cy="0"/>
        </a:xfrm>
      </p:grpSpPr>
      <p:sp>
        <p:nvSpPr>
          <p:cNvPr id="284" name="Google Shape;284;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Interested? Scan Here</a:t>
            </a:r>
            <a:endParaRPr b="1">
              <a:solidFill>
                <a:srgbClr val="FDC700"/>
              </a:solidFill>
            </a:endParaRPr>
          </a:p>
        </p:txBody>
      </p:sp>
      <p:pic>
        <p:nvPicPr>
          <p:cNvPr id="285" name="Google Shape;285;p50"/>
          <p:cNvPicPr preferRelativeResize="0"/>
          <p:nvPr/>
        </p:nvPicPr>
        <p:blipFill>
          <a:blip r:embed="rId3">
            <a:alphaModFix/>
          </a:blip>
          <a:stretch>
            <a:fillRect/>
          </a:stretch>
        </p:blipFill>
        <p:spPr>
          <a:xfrm>
            <a:off x="2695576" y="889975"/>
            <a:ext cx="4125776" cy="41257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289" name="Shape 289"/>
        <p:cNvGrpSpPr/>
        <p:nvPr/>
      </p:nvGrpSpPr>
      <p:grpSpPr>
        <a:xfrm>
          <a:off x="0" y="0"/>
          <a:ext cx="0" cy="0"/>
          <a:chOff x="0" y="0"/>
          <a:chExt cx="0" cy="0"/>
        </a:xfrm>
      </p:grpSpPr>
      <p:sp>
        <p:nvSpPr>
          <p:cNvPr id="290" name="Google Shape;290;p5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Sport Club Workbooks</a:t>
            </a:r>
            <a:endParaRPr b="1" sz="6200">
              <a:solidFill>
                <a:srgbClr val="002C5C"/>
              </a:solidFill>
            </a:endParaRPr>
          </a:p>
        </p:txBody>
      </p:sp>
      <p:pic>
        <p:nvPicPr>
          <p:cNvPr id="291" name="Google Shape;291;p51"/>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Administration</a:t>
            </a:r>
            <a:endParaRPr b="1">
              <a:solidFill>
                <a:srgbClr val="FDC700"/>
              </a:solidFill>
            </a:endParaRPr>
          </a:p>
        </p:txBody>
      </p:sp>
      <p:sp>
        <p:nvSpPr>
          <p:cNvPr id="76" name="Google Shape;76;p16"/>
          <p:cNvSpPr txBox="1"/>
          <p:nvPr>
            <p:ph idx="1" type="body"/>
          </p:nvPr>
        </p:nvSpPr>
        <p:spPr>
          <a:xfrm>
            <a:off x="373075" y="1060425"/>
            <a:ext cx="39999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1600">
                <a:solidFill>
                  <a:srgbClr val="002C5C"/>
                </a:solidFill>
              </a:rPr>
              <a:t>Dillon Thompson</a:t>
            </a:r>
            <a:endParaRPr b="1" sz="1600">
              <a:solidFill>
                <a:srgbClr val="002C5C"/>
              </a:solidFill>
            </a:endParaRPr>
          </a:p>
          <a:p>
            <a:pPr indent="0" lvl="0" marL="0" rtl="0" algn="ctr">
              <a:lnSpc>
                <a:spcPct val="100000"/>
              </a:lnSpc>
              <a:spcBef>
                <a:spcPts val="0"/>
              </a:spcBef>
              <a:spcAft>
                <a:spcPts val="0"/>
              </a:spcAft>
              <a:buNone/>
            </a:pPr>
            <a:r>
              <a:rPr lang="en">
                <a:solidFill>
                  <a:srgbClr val="002C5C"/>
                </a:solidFill>
              </a:rPr>
              <a:t>Associate Director of Athletics &amp; Recreation - Sport Programs</a:t>
            </a:r>
            <a:endParaRPr>
              <a:solidFill>
                <a:srgbClr val="002C5C"/>
              </a:solidFill>
            </a:endParaRPr>
          </a:p>
          <a:p>
            <a:pPr indent="0" lvl="0" marL="0" rtl="0" algn="l">
              <a:spcBef>
                <a:spcPts val="0"/>
              </a:spcBef>
              <a:spcAft>
                <a:spcPts val="0"/>
              </a:spcAft>
              <a:buNone/>
            </a:pPr>
            <a:r>
              <a:t/>
            </a:r>
            <a:endParaRPr>
              <a:solidFill>
                <a:srgbClr val="002C5C"/>
              </a:solidFill>
            </a:endParaRPr>
          </a:p>
          <a:p>
            <a:pPr indent="0" lvl="0" marL="0" rtl="0" algn="l">
              <a:spcBef>
                <a:spcPts val="1200"/>
              </a:spcBef>
              <a:spcAft>
                <a:spcPts val="0"/>
              </a:spcAft>
              <a:buNone/>
            </a:pPr>
            <a:r>
              <a:t/>
            </a:r>
            <a:endParaRPr sz="2052">
              <a:solidFill>
                <a:srgbClr val="002C5C"/>
              </a:solidFill>
            </a:endParaRPr>
          </a:p>
          <a:p>
            <a:pPr indent="0" lvl="0" marL="0" rtl="0" algn="l">
              <a:spcBef>
                <a:spcPts val="1200"/>
              </a:spcBef>
              <a:spcAft>
                <a:spcPts val="1200"/>
              </a:spcAft>
              <a:buNone/>
            </a:pPr>
            <a:r>
              <a:t/>
            </a:r>
            <a:endParaRPr b="1">
              <a:solidFill>
                <a:srgbClr val="002C5C"/>
              </a:solidFill>
            </a:endParaRPr>
          </a:p>
        </p:txBody>
      </p:sp>
      <p:sp>
        <p:nvSpPr>
          <p:cNvPr id="77" name="Google Shape;77;p16"/>
          <p:cNvSpPr txBox="1"/>
          <p:nvPr>
            <p:ph idx="2" type="body"/>
          </p:nvPr>
        </p:nvSpPr>
        <p:spPr>
          <a:xfrm>
            <a:off x="4832400" y="1060425"/>
            <a:ext cx="39999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1600">
                <a:solidFill>
                  <a:srgbClr val="002C5C"/>
                </a:solidFill>
              </a:rPr>
              <a:t>Courtney Sherwin</a:t>
            </a:r>
            <a:endParaRPr b="1" sz="1600">
              <a:solidFill>
                <a:srgbClr val="002C5C"/>
              </a:solidFill>
            </a:endParaRPr>
          </a:p>
          <a:p>
            <a:pPr indent="0" lvl="0" marL="0" rtl="0" algn="ctr">
              <a:lnSpc>
                <a:spcPct val="100000"/>
              </a:lnSpc>
              <a:spcBef>
                <a:spcPts val="0"/>
              </a:spcBef>
              <a:spcAft>
                <a:spcPts val="0"/>
              </a:spcAft>
              <a:buNone/>
            </a:pPr>
            <a:r>
              <a:rPr lang="en">
                <a:solidFill>
                  <a:srgbClr val="002C5C"/>
                </a:solidFill>
              </a:rPr>
              <a:t>Assistant Director of Athletics &amp; </a:t>
            </a:r>
            <a:r>
              <a:rPr lang="en">
                <a:solidFill>
                  <a:srgbClr val="002C5C"/>
                </a:solidFill>
              </a:rPr>
              <a:t>Recreation - Sport Programs</a:t>
            </a:r>
            <a:endParaRPr>
              <a:solidFill>
                <a:srgbClr val="002C5C"/>
              </a:solidFill>
            </a:endParaRPr>
          </a:p>
          <a:p>
            <a:pPr indent="0" lvl="0" marL="0" rtl="0" algn="l">
              <a:spcBef>
                <a:spcPts val="0"/>
              </a:spcBef>
              <a:spcAft>
                <a:spcPts val="1200"/>
              </a:spcAft>
              <a:buNone/>
            </a:pPr>
            <a:r>
              <a:t/>
            </a:r>
            <a:endParaRPr>
              <a:solidFill>
                <a:srgbClr val="002C5C"/>
              </a:solidFill>
            </a:endParaRPr>
          </a:p>
        </p:txBody>
      </p:sp>
      <p:pic>
        <p:nvPicPr>
          <p:cNvPr id="78" name="Google Shape;78;p16"/>
          <p:cNvPicPr preferRelativeResize="0"/>
          <p:nvPr/>
        </p:nvPicPr>
        <p:blipFill>
          <a:blip r:embed="rId3">
            <a:alphaModFix/>
          </a:blip>
          <a:stretch>
            <a:fillRect/>
          </a:stretch>
        </p:blipFill>
        <p:spPr>
          <a:xfrm>
            <a:off x="1528450" y="2056225"/>
            <a:ext cx="1689150" cy="2533725"/>
          </a:xfrm>
          <a:prstGeom prst="rect">
            <a:avLst/>
          </a:prstGeom>
          <a:noFill/>
          <a:ln>
            <a:noFill/>
          </a:ln>
        </p:spPr>
      </p:pic>
      <p:pic>
        <p:nvPicPr>
          <p:cNvPr id="79" name="Google Shape;79;p16"/>
          <p:cNvPicPr preferRelativeResize="0"/>
          <p:nvPr/>
        </p:nvPicPr>
        <p:blipFill>
          <a:blip r:embed="rId4">
            <a:alphaModFix/>
          </a:blip>
          <a:stretch>
            <a:fillRect/>
          </a:stretch>
        </p:blipFill>
        <p:spPr>
          <a:xfrm>
            <a:off x="6024950" y="2052775"/>
            <a:ext cx="1614800" cy="25406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Important Dates </a:t>
            </a:r>
            <a:endParaRPr b="1">
              <a:solidFill>
                <a:srgbClr val="FDC700"/>
              </a:solidFill>
            </a:endParaRPr>
          </a:p>
        </p:txBody>
      </p:sp>
      <p:sp>
        <p:nvSpPr>
          <p:cNvPr id="297" name="Google Shape;297;p5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2C5C"/>
                </a:solidFill>
              </a:rPr>
              <a:t>Registration</a:t>
            </a:r>
            <a:endParaRPr>
              <a:solidFill>
                <a:srgbClr val="002C5C"/>
              </a:solidFill>
            </a:endParaRPr>
          </a:p>
          <a:p>
            <a:pPr indent="-317500" lvl="0" marL="457200" rtl="0" algn="l">
              <a:spcBef>
                <a:spcPts val="1200"/>
              </a:spcBef>
              <a:spcAft>
                <a:spcPts val="0"/>
              </a:spcAft>
              <a:buClr>
                <a:srgbClr val="002C5C"/>
              </a:buClr>
              <a:buSzPts val="1400"/>
              <a:buChar char="●"/>
            </a:pPr>
            <a:r>
              <a:rPr lang="en">
                <a:solidFill>
                  <a:srgbClr val="002C5C"/>
                </a:solidFill>
              </a:rPr>
              <a:t>Fall Registration</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Opened August 1st </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Closes December 13th</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Winter Registration</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Opens January 3rd </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Closes January 17th</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Spring Registration</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Opens March 31st</a:t>
            </a:r>
            <a:endParaRPr>
              <a:solidFill>
                <a:srgbClr val="002C5C"/>
              </a:solidFill>
            </a:endParaRPr>
          </a:p>
          <a:p>
            <a:pPr indent="-304800" lvl="1" marL="914400" rtl="0" algn="l">
              <a:spcBef>
                <a:spcPts val="0"/>
              </a:spcBef>
              <a:spcAft>
                <a:spcPts val="0"/>
              </a:spcAft>
              <a:buClr>
                <a:srgbClr val="002C5C"/>
              </a:buClr>
              <a:buSzPts val="1200"/>
              <a:buChar char="○"/>
            </a:pPr>
            <a:r>
              <a:rPr lang="en">
                <a:solidFill>
                  <a:srgbClr val="002C5C"/>
                </a:solidFill>
              </a:rPr>
              <a:t>Closes April 14th </a:t>
            </a:r>
            <a:endParaRPr/>
          </a:p>
        </p:txBody>
      </p:sp>
      <p:sp>
        <p:nvSpPr>
          <p:cNvPr id="298" name="Google Shape;298;p5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000">
                <a:solidFill>
                  <a:srgbClr val="002C5C"/>
                </a:solidFill>
              </a:rPr>
              <a:t>Training &amp; Workshops</a:t>
            </a:r>
            <a:endParaRPr sz="2000">
              <a:solidFill>
                <a:srgbClr val="002C5C"/>
              </a:solidFill>
            </a:endParaRPr>
          </a:p>
          <a:p>
            <a:pPr indent="-325321" lvl="0" marL="457200" rtl="0" algn="l">
              <a:spcBef>
                <a:spcPts val="1200"/>
              </a:spcBef>
              <a:spcAft>
                <a:spcPts val="0"/>
              </a:spcAft>
              <a:buClr>
                <a:srgbClr val="002C5C"/>
              </a:buClr>
              <a:buSzPct val="100000"/>
              <a:buChar char="●"/>
            </a:pPr>
            <a:r>
              <a:rPr lang="en" sz="1646">
                <a:solidFill>
                  <a:srgbClr val="002C5C"/>
                </a:solidFill>
              </a:rPr>
              <a:t>Driver Authorization Training </a:t>
            </a:r>
            <a:endParaRPr sz="16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TBD</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TBD</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TBD</a:t>
            </a:r>
            <a:endParaRPr sz="1446">
              <a:solidFill>
                <a:srgbClr val="002C5C"/>
              </a:solidFill>
            </a:endParaRPr>
          </a:p>
          <a:p>
            <a:pPr indent="-325321" lvl="0" marL="457200" rtl="0" algn="l">
              <a:spcBef>
                <a:spcPts val="0"/>
              </a:spcBef>
              <a:spcAft>
                <a:spcPts val="0"/>
              </a:spcAft>
              <a:buClr>
                <a:srgbClr val="002C5C"/>
              </a:buClr>
              <a:buSzPct val="100000"/>
              <a:buChar char="●"/>
            </a:pPr>
            <a:r>
              <a:rPr lang="en" sz="1646">
                <a:solidFill>
                  <a:srgbClr val="002C5C"/>
                </a:solidFill>
              </a:rPr>
              <a:t>Finance with Cristen</a:t>
            </a:r>
            <a:endParaRPr sz="16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Tuesday, October 1</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6:00pm - 7:30pm</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TBD</a:t>
            </a:r>
            <a:endParaRPr sz="1446">
              <a:solidFill>
                <a:srgbClr val="002C5C"/>
              </a:solidFill>
            </a:endParaRPr>
          </a:p>
          <a:p>
            <a:pPr indent="-325321" lvl="0" marL="457200" rtl="0" algn="l">
              <a:spcBef>
                <a:spcPts val="0"/>
              </a:spcBef>
              <a:spcAft>
                <a:spcPts val="0"/>
              </a:spcAft>
              <a:buClr>
                <a:srgbClr val="002C5C"/>
              </a:buClr>
              <a:buSzPct val="100000"/>
              <a:buChar char="●"/>
            </a:pPr>
            <a:r>
              <a:rPr lang="en" sz="1646">
                <a:solidFill>
                  <a:srgbClr val="002C5C"/>
                </a:solidFill>
              </a:rPr>
              <a:t>Marketing &amp; Branding with Aaron</a:t>
            </a:r>
            <a:endParaRPr sz="16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Thursday, October 3 </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6:00pm - 7:30pm</a:t>
            </a:r>
            <a:endParaRPr sz="1446">
              <a:solidFill>
                <a:srgbClr val="002C5C"/>
              </a:solidFill>
            </a:endParaRPr>
          </a:p>
          <a:p>
            <a:pPr indent="-313574" lvl="1" marL="914400" rtl="0" algn="l">
              <a:spcBef>
                <a:spcPts val="0"/>
              </a:spcBef>
              <a:spcAft>
                <a:spcPts val="0"/>
              </a:spcAft>
              <a:buClr>
                <a:srgbClr val="002C5C"/>
              </a:buClr>
              <a:buSzPct val="100000"/>
              <a:buChar char="○"/>
            </a:pPr>
            <a:r>
              <a:rPr lang="en" sz="1446">
                <a:solidFill>
                  <a:srgbClr val="002C5C"/>
                </a:solidFill>
              </a:rPr>
              <a:t>TBD</a:t>
            </a:r>
            <a:endParaRPr sz="1446">
              <a:solidFill>
                <a:srgbClr val="002C5C"/>
              </a:solidFill>
            </a:endParaRPr>
          </a:p>
          <a:p>
            <a:pPr indent="0" lvl="0" marL="457200" rtl="0" algn="l">
              <a:spcBef>
                <a:spcPts val="1200"/>
              </a:spcBef>
              <a:spcAft>
                <a:spcPts val="1200"/>
              </a:spcAft>
              <a:buNone/>
            </a:pPr>
            <a:r>
              <a:t/>
            </a:r>
            <a:endParaRPr>
              <a:solidFill>
                <a:srgbClr val="002C5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20">
                <a:solidFill>
                  <a:srgbClr val="FDC700"/>
                </a:solidFill>
              </a:rPr>
              <a:t>Competitive Sport Student Supervisors</a:t>
            </a:r>
            <a:r>
              <a:rPr b="1" lang="en" sz="2220">
                <a:solidFill>
                  <a:srgbClr val="FDC700"/>
                </a:solidFill>
              </a:rPr>
              <a:t> &amp; Program Assistants</a:t>
            </a:r>
            <a:endParaRPr b="1" sz="2220">
              <a:solidFill>
                <a:srgbClr val="FDC700"/>
              </a:solidFill>
            </a:endParaRPr>
          </a:p>
          <a:p>
            <a:pPr indent="0" lvl="0" marL="0" rtl="0" algn="l">
              <a:spcBef>
                <a:spcPts val="0"/>
              </a:spcBef>
              <a:spcAft>
                <a:spcPts val="0"/>
              </a:spcAft>
              <a:buSzPts val="990"/>
              <a:buNone/>
            </a:pPr>
            <a:r>
              <a:t/>
            </a:r>
            <a:endParaRPr b="1" sz="2220">
              <a:solidFill>
                <a:srgbClr val="FDC700"/>
              </a:solidFill>
            </a:endParaRPr>
          </a:p>
        </p:txBody>
      </p:sp>
      <p:sp>
        <p:nvSpPr>
          <p:cNvPr id="85" name="Google Shape;85;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2C5C"/>
                </a:solidFill>
              </a:rPr>
              <a:t>Competitive Supervisors</a:t>
            </a:r>
            <a:endParaRPr>
              <a:solidFill>
                <a:srgbClr val="002C5C"/>
              </a:solidFill>
            </a:endParaRPr>
          </a:p>
          <a:p>
            <a:pPr indent="-317500" lvl="0" marL="457200" rtl="0" algn="l">
              <a:spcBef>
                <a:spcPts val="1200"/>
              </a:spcBef>
              <a:spcAft>
                <a:spcPts val="0"/>
              </a:spcAft>
              <a:buClr>
                <a:srgbClr val="002C5C"/>
              </a:buClr>
              <a:buSzPts val="1400"/>
              <a:buChar char="●"/>
            </a:pPr>
            <a:r>
              <a:rPr lang="en">
                <a:solidFill>
                  <a:srgbClr val="002C5C"/>
                </a:solidFill>
              </a:rPr>
              <a:t>Theo Liotsakis</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DJ Jone</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Cebrian Carter</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An Nguyentan</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Sofia Perez </a:t>
            </a:r>
            <a:endParaRPr>
              <a:solidFill>
                <a:srgbClr val="002C5C"/>
              </a:solidFill>
            </a:endParaRPr>
          </a:p>
        </p:txBody>
      </p:sp>
      <p:sp>
        <p:nvSpPr>
          <p:cNvPr id="86" name="Google Shape;86;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2C5C"/>
                </a:solidFill>
              </a:rPr>
              <a:t>Program Assistants</a:t>
            </a:r>
            <a:endParaRPr b="1">
              <a:solidFill>
                <a:srgbClr val="002C5C"/>
              </a:solidFill>
            </a:endParaRPr>
          </a:p>
          <a:p>
            <a:pPr indent="-317500" lvl="0" marL="457200" rtl="0" algn="l">
              <a:spcBef>
                <a:spcPts val="1200"/>
              </a:spcBef>
              <a:spcAft>
                <a:spcPts val="0"/>
              </a:spcAft>
              <a:buClr>
                <a:srgbClr val="002C5C"/>
              </a:buClr>
              <a:buSzPts val="1400"/>
              <a:buChar char="●"/>
            </a:pPr>
            <a:r>
              <a:rPr lang="en">
                <a:solidFill>
                  <a:srgbClr val="002C5C"/>
                </a:solidFill>
              </a:rPr>
              <a:t>An Nguyentan</a:t>
            </a:r>
            <a:endParaRPr>
              <a:solidFill>
                <a:srgbClr val="002C5C"/>
              </a:solidFill>
            </a:endParaRPr>
          </a:p>
          <a:p>
            <a:pPr indent="-317500" lvl="0" marL="457200" rtl="0" algn="l">
              <a:spcBef>
                <a:spcPts val="0"/>
              </a:spcBef>
              <a:spcAft>
                <a:spcPts val="0"/>
              </a:spcAft>
              <a:buClr>
                <a:srgbClr val="002C5C"/>
              </a:buClr>
              <a:buSzPts val="1400"/>
              <a:buChar char="●"/>
            </a:pPr>
            <a:r>
              <a:rPr lang="en">
                <a:solidFill>
                  <a:srgbClr val="002C5C"/>
                </a:solidFill>
              </a:rPr>
              <a:t>Sofia Perez</a:t>
            </a:r>
            <a:endParaRPr>
              <a:solidFill>
                <a:srgbClr val="002C5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Primary Advisor</a:t>
            </a:r>
            <a:endParaRPr b="1">
              <a:solidFill>
                <a:srgbClr val="FDC700"/>
              </a:solidFill>
            </a:endParaRPr>
          </a:p>
        </p:txBody>
      </p:sp>
      <p:sp>
        <p:nvSpPr>
          <p:cNvPr id="92" name="Google Shape;92;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000">
                <a:solidFill>
                  <a:srgbClr val="002C5C"/>
                </a:solidFill>
              </a:rPr>
              <a:t>Dillon</a:t>
            </a:r>
            <a:endParaRPr b="1" sz="2000">
              <a:solidFill>
                <a:srgbClr val="002C5C"/>
              </a:solidFill>
            </a:endParaRPr>
          </a:p>
          <a:p>
            <a:pPr indent="-310072" lvl="0" marL="457200" rtl="0" algn="l">
              <a:spcBef>
                <a:spcPts val="1200"/>
              </a:spcBef>
              <a:spcAft>
                <a:spcPts val="0"/>
              </a:spcAft>
              <a:buClr>
                <a:srgbClr val="002C5C"/>
              </a:buClr>
              <a:buSzPct val="100000"/>
              <a:buChar char="●"/>
            </a:pPr>
            <a:r>
              <a:rPr lang="en" sz="2052">
                <a:solidFill>
                  <a:srgbClr val="002C5C"/>
                </a:solidFill>
              </a:rPr>
              <a:t>Badminton</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Ballroom Dance</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Camp Kesem</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Cycling</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Dance Team</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Equestrian</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Grappling</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Men’s Lacrosse</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Men’s Rugby</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Men’s Water Polo</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Muay Thai</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Tae Kwon Do</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Volleyball</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Women’s Soccer</a:t>
            </a:r>
            <a:endParaRPr sz="2052">
              <a:solidFill>
                <a:srgbClr val="002C5C"/>
              </a:solidFill>
            </a:endParaRPr>
          </a:p>
          <a:p>
            <a:pPr indent="-310072" lvl="0" marL="457200" rtl="0" algn="l">
              <a:spcBef>
                <a:spcPts val="0"/>
              </a:spcBef>
              <a:spcAft>
                <a:spcPts val="0"/>
              </a:spcAft>
              <a:buClr>
                <a:srgbClr val="002C5C"/>
              </a:buClr>
              <a:buSzPct val="100000"/>
              <a:buChar char="●"/>
            </a:pPr>
            <a:r>
              <a:rPr lang="en" sz="2052">
                <a:solidFill>
                  <a:srgbClr val="002C5C"/>
                </a:solidFill>
              </a:rPr>
              <a:t>Women’s Water Polo</a:t>
            </a:r>
            <a:endParaRPr sz="2052">
              <a:solidFill>
                <a:srgbClr val="002C5C"/>
              </a:solidFill>
            </a:endParaRPr>
          </a:p>
        </p:txBody>
      </p:sp>
      <p:sp>
        <p:nvSpPr>
          <p:cNvPr id="93" name="Google Shape;93;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rgbClr val="002C5C"/>
                </a:solidFill>
              </a:rPr>
              <a:t>Courtney</a:t>
            </a:r>
            <a:endParaRPr b="1">
              <a:solidFill>
                <a:srgbClr val="002C5C"/>
              </a:solidFill>
            </a:endParaRPr>
          </a:p>
          <a:p>
            <a:pPr indent="-310832" lvl="0" marL="457200" rtl="0" algn="l">
              <a:spcBef>
                <a:spcPts val="1200"/>
              </a:spcBef>
              <a:spcAft>
                <a:spcPts val="0"/>
              </a:spcAft>
              <a:buClr>
                <a:srgbClr val="002C5C"/>
              </a:buClr>
              <a:buSzPct val="100000"/>
              <a:buChar char="●"/>
            </a:pPr>
            <a:r>
              <a:rPr lang="en">
                <a:solidFill>
                  <a:srgbClr val="002C5C"/>
                </a:solidFill>
              </a:rPr>
              <a:t>Cross Country</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Fencing </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Ice Hockey</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Judo</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Men’s Soccer</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Men’s Ultimate</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Sailing</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Softball </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Surfing</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Tango</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Tennis</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Triathlon</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Women’s Lacrosse</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Women’s Rugby</a:t>
            </a:r>
            <a:endParaRPr>
              <a:solidFill>
                <a:srgbClr val="002C5C"/>
              </a:solidFill>
            </a:endParaRPr>
          </a:p>
          <a:p>
            <a:pPr indent="-310832" lvl="0" marL="457200" rtl="0" algn="l">
              <a:spcBef>
                <a:spcPts val="0"/>
              </a:spcBef>
              <a:spcAft>
                <a:spcPts val="0"/>
              </a:spcAft>
              <a:buClr>
                <a:srgbClr val="002C5C"/>
              </a:buClr>
              <a:buSzPct val="100000"/>
              <a:buChar char="●"/>
            </a:pPr>
            <a:r>
              <a:rPr lang="en">
                <a:solidFill>
                  <a:srgbClr val="002C5C"/>
                </a:solidFill>
              </a:rPr>
              <a:t>Women’s Ultimate </a:t>
            </a:r>
            <a:endParaRPr>
              <a:solidFill>
                <a:srgbClr val="002C5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97" name="Shape 97"/>
        <p:cNvGrpSpPr/>
        <p:nvPr/>
      </p:nvGrpSpPr>
      <p:grpSpPr>
        <a:xfrm>
          <a:off x="0" y="0"/>
          <a:ext cx="0" cy="0"/>
          <a:chOff x="0" y="0"/>
          <a:chExt cx="0" cy="0"/>
        </a:xfrm>
      </p:grpSpPr>
      <p:sp>
        <p:nvSpPr>
          <p:cNvPr id="98" name="Google Shape;98;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Sports Med</a:t>
            </a:r>
            <a:endParaRPr b="1" sz="6200">
              <a:solidFill>
                <a:srgbClr val="002C5C"/>
              </a:solidFill>
            </a:endParaRPr>
          </a:p>
        </p:txBody>
      </p:sp>
      <p:pic>
        <p:nvPicPr>
          <p:cNvPr id="99" name="Google Shape;99;p19"/>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
        <p:nvSpPr>
          <p:cNvPr id="100" name="Google Shape;100;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With Stephanie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700"/>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solidFill>
                  <a:srgbClr val="002C5C"/>
                </a:solidFill>
              </a:rPr>
              <a:t>Registration</a:t>
            </a:r>
            <a:endParaRPr b="1" sz="6200">
              <a:solidFill>
                <a:srgbClr val="002C5C"/>
              </a:solidFill>
            </a:endParaRPr>
          </a:p>
        </p:txBody>
      </p:sp>
      <p:pic>
        <p:nvPicPr>
          <p:cNvPr id="106" name="Google Shape;106;p20"/>
          <p:cNvPicPr preferRelativeResize="0"/>
          <p:nvPr/>
        </p:nvPicPr>
        <p:blipFill rotWithShape="1">
          <a:blip r:embed="rId3">
            <a:alphaModFix/>
          </a:blip>
          <a:srcRect b="0" l="0" r="-84365" t="-84365"/>
          <a:stretch/>
        </p:blipFill>
        <p:spPr>
          <a:xfrm>
            <a:off x="228596" y="3356675"/>
            <a:ext cx="1610300" cy="1634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DC700"/>
                </a:solidFill>
              </a:rPr>
              <a:t>Registration</a:t>
            </a:r>
            <a:endParaRPr b="1">
              <a:solidFill>
                <a:srgbClr val="FDC700"/>
              </a:solidFill>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002C5C"/>
                </a:solidFill>
              </a:rPr>
              <a:t>All registration is on </a:t>
            </a:r>
            <a:r>
              <a:rPr lang="en" u="sng">
                <a:solidFill>
                  <a:schemeClr val="hlink"/>
                </a:solidFill>
                <a:hlinkClick r:id="rId3"/>
              </a:rPr>
              <a:t>https://recreation.ucsc.edu/sportclubs/index.html</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Fall Registration</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Opened August 1st </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Closes December 13th</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Winter Registration</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Opens January 6th </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Closes January 20th</a:t>
            </a:r>
            <a:endParaRPr>
              <a:solidFill>
                <a:srgbClr val="002C5C"/>
              </a:solidFill>
            </a:endParaRPr>
          </a:p>
          <a:p>
            <a:pPr indent="-342900" lvl="0" marL="457200" rtl="0" algn="l">
              <a:spcBef>
                <a:spcPts val="0"/>
              </a:spcBef>
              <a:spcAft>
                <a:spcPts val="0"/>
              </a:spcAft>
              <a:buClr>
                <a:srgbClr val="002C5C"/>
              </a:buClr>
              <a:buSzPts val="1800"/>
              <a:buChar char="●"/>
            </a:pPr>
            <a:r>
              <a:rPr lang="en">
                <a:solidFill>
                  <a:srgbClr val="002C5C"/>
                </a:solidFill>
              </a:rPr>
              <a:t>Spring Registration</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Opens March 31st</a:t>
            </a:r>
            <a:endParaRPr>
              <a:solidFill>
                <a:srgbClr val="002C5C"/>
              </a:solidFill>
            </a:endParaRPr>
          </a:p>
          <a:p>
            <a:pPr indent="-317500" lvl="1" marL="914400" rtl="0" algn="l">
              <a:spcBef>
                <a:spcPts val="0"/>
              </a:spcBef>
              <a:spcAft>
                <a:spcPts val="0"/>
              </a:spcAft>
              <a:buClr>
                <a:srgbClr val="002C5C"/>
              </a:buClr>
              <a:buSzPts val="1400"/>
              <a:buChar char="○"/>
            </a:pPr>
            <a:r>
              <a:rPr lang="en">
                <a:solidFill>
                  <a:srgbClr val="002C5C"/>
                </a:solidFill>
              </a:rPr>
              <a:t>Closes April 14th </a:t>
            </a:r>
            <a:endParaRPr>
              <a:solidFill>
                <a:srgbClr val="002C5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